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5"/>
    <p:sldMasterId id="2147483697"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Lst>
  <p:sldSz cy="5143500" cx="9144000"/>
  <p:notesSz cx="6858000" cy="9144000"/>
  <p:embeddedFontLst>
    <p:embeddedFont>
      <p:font typeface="Rubik Medium"/>
      <p:regular r:id="rId70"/>
      <p:bold r:id="rId71"/>
      <p:italic r:id="rId72"/>
      <p:boldItalic r:id="rId73"/>
    </p:embeddedFont>
    <p:embeddedFont>
      <p:font typeface="Rubik Light"/>
      <p:regular r:id="rId74"/>
      <p:bold r:id="rId75"/>
      <p:italic r:id="rId76"/>
      <p:boldItalic r:id="rId77"/>
    </p:embeddedFont>
    <p:embeddedFont>
      <p:font typeface="Lato"/>
      <p:regular r:id="rId78"/>
      <p:bold r:id="rId79"/>
      <p:italic r:id="rId80"/>
      <p:boldItalic r:id="rId81"/>
    </p:embeddedFont>
    <p:embeddedFont>
      <p:font typeface="Rubik"/>
      <p:regular r:id="rId82"/>
      <p:bold r:id="rId83"/>
      <p:italic r:id="rId84"/>
      <p:boldItalic r:id="rId85"/>
    </p:embeddedFont>
    <p:embeddedFont>
      <p:font typeface="Helvetica Neue Light"/>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4FEC146-F25B-43F9-BCBD-189A717145A0}">
  <a:tblStyle styleId="{A4FEC146-F25B-43F9-BCBD-189A717145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Rubik-italic.fntdata"/><Relationship Id="rId83" Type="http://schemas.openxmlformats.org/officeDocument/2006/relationships/font" Target="fonts/Rubik-bold.fntdata"/><Relationship Id="rId42" Type="http://schemas.openxmlformats.org/officeDocument/2006/relationships/slide" Target="slides/slide34.xml"/><Relationship Id="rId86" Type="http://schemas.openxmlformats.org/officeDocument/2006/relationships/font" Target="fonts/HelveticaNeueLight-regular.fntdata"/><Relationship Id="rId41" Type="http://schemas.openxmlformats.org/officeDocument/2006/relationships/slide" Target="slides/slide33.xml"/><Relationship Id="rId85" Type="http://schemas.openxmlformats.org/officeDocument/2006/relationships/font" Target="fonts/Rubik-boldItalic.fntdata"/><Relationship Id="rId44" Type="http://schemas.openxmlformats.org/officeDocument/2006/relationships/slide" Target="slides/slide36.xml"/><Relationship Id="rId88" Type="http://schemas.openxmlformats.org/officeDocument/2006/relationships/font" Target="fonts/HelveticaNeueLight-italic.fntdata"/><Relationship Id="rId43" Type="http://schemas.openxmlformats.org/officeDocument/2006/relationships/slide" Target="slides/slide35.xml"/><Relationship Id="rId87" Type="http://schemas.openxmlformats.org/officeDocument/2006/relationships/font" Target="fonts/HelveticaNeueLight-bold.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Light-boldItalic.fntdata"/><Relationship Id="rId80" Type="http://schemas.openxmlformats.org/officeDocument/2006/relationships/font" Target="fonts/Lato-italic.fntdata"/><Relationship Id="rId82" Type="http://schemas.openxmlformats.org/officeDocument/2006/relationships/font" Target="fonts/Rubik-regular.fntdata"/><Relationship Id="rId81" Type="http://schemas.openxmlformats.org/officeDocument/2006/relationships/font" Target="fonts/Lato-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ubikMedium-boldItalic.fntdata"/><Relationship Id="rId72" Type="http://schemas.openxmlformats.org/officeDocument/2006/relationships/font" Target="fonts/RubikMedium-italic.fntdata"/><Relationship Id="rId31" Type="http://schemas.openxmlformats.org/officeDocument/2006/relationships/slide" Target="slides/slide23.xml"/><Relationship Id="rId75" Type="http://schemas.openxmlformats.org/officeDocument/2006/relationships/font" Target="fonts/RubikLight-bold.fntdata"/><Relationship Id="rId30" Type="http://schemas.openxmlformats.org/officeDocument/2006/relationships/slide" Target="slides/slide22.xml"/><Relationship Id="rId74" Type="http://schemas.openxmlformats.org/officeDocument/2006/relationships/font" Target="fonts/RubikLight-regular.fntdata"/><Relationship Id="rId33" Type="http://schemas.openxmlformats.org/officeDocument/2006/relationships/slide" Target="slides/slide25.xml"/><Relationship Id="rId77" Type="http://schemas.openxmlformats.org/officeDocument/2006/relationships/font" Target="fonts/RubikLight-boldItalic.fntdata"/><Relationship Id="rId32" Type="http://schemas.openxmlformats.org/officeDocument/2006/relationships/slide" Target="slides/slide24.xml"/><Relationship Id="rId76" Type="http://schemas.openxmlformats.org/officeDocument/2006/relationships/font" Target="fonts/RubikLight-italic.fntdata"/><Relationship Id="rId35" Type="http://schemas.openxmlformats.org/officeDocument/2006/relationships/slide" Target="slides/slide27.xml"/><Relationship Id="rId79" Type="http://schemas.openxmlformats.org/officeDocument/2006/relationships/font" Target="fonts/Lato-bold.fntdata"/><Relationship Id="rId34" Type="http://schemas.openxmlformats.org/officeDocument/2006/relationships/slide" Target="slides/slide26.xml"/><Relationship Id="rId78" Type="http://schemas.openxmlformats.org/officeDocument/2006/relationships/font" Target="fonts/Lato-regular.fntdata"/><Relationship Id="rId71" Type="http://schemas.openxmlformats.org/officeDocument/2006/relationships/font" Target="fonts/RubikMedium-bold.fntdata"/><Relationship Id="rId70" Type="http://schemas.openxmlformats.org/officeDocument/2006/relationships/font" Target="fonts/RubikMedium-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J6Sp8zOjxyOxCHEJ4Se9xZebvY4RxmlpP0sNvlZscU/edit#slide=id.g6d7104af44_0_217"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d884294e6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d884294e6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d884294e6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d884294e6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Aprovechar el pie para repasar correlación de la clase pasada.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d884294e6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d884294e6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d884294e6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d884294e6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d884294e6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d884294e6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d884294e6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d884294e6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d884294e6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d884294e6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d884294e6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d884294e6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Además de repasar los tipos de gráficos, repasar cómo se hacen con matplotlib. Por ejemplo, ¿cómo se llama el recuadro que dice “primera curva, segunda curva”?.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d884294e6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d884294e6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Además de repasar los tipos de gráficos, repasar cómo se hacen con matplotlib. Por ejemplo, ¿cómo se llama el recuadro que dice “primera curva, segunda curva”?. Etc.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d884294e6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d884294e6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Además de repasar los tipos de gráficos, repasar cómo se hacen con matplotlib. Por ejemplo, ¿cómo se llama el recuadro que dice “primera curva, segunda curva”?. Etc.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d884294e6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d884294e6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d884294e6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d884294e6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d884294e6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d884294e6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6d884294e6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d884294e6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d884294e6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d884294e6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6d884294e6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6d884294e6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6d884294e6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6d884294e6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d884294e6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d884294e6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d884294e6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d884294e6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d884294e6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d884294e6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d884294e6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d884294e6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d884294e6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d884294e6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d884294e6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d884294e6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Medium"/>
                <a:ea typeface="Rubik Medium"/>
                <a:cs typeface="Rubik Medium"/>
                <a:sym typeface="Rubik Medium"/>
              </a:rPr>
              <a:t>Agenda propuesta, pero ver diapositiva siguiente.</a:t>
            </a:r>
            <a:endParaRPr sz="1800">
              <a:latin typeface="Rubik Medium"/>
              <a:ea typeface="Rubik Medium"/>
              <a:cs typeface="Rubik Medium"/>
              <a:sym typeface="Rubik Medium"/>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(10/30 mins) Si no lo hicimos la clase anterior, ponemos en común el notebook de valores faltantes de la Clase 05. También, puede ocurrir que no haya alcanzado el tiempo para dar todo en la clase anterior, pueden dedicar un rato a completar ese notebook. La clase 8 y 9 son de repaso/integradoras, así que hay tiempo para completar actividades.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Repaso: Visualización de datos </a:t>
            </a:r>
            <a:r>
              <a:rPr b="1" lang="es" sz="1400">
                <a:solidFill>
                  <a:srgbClr val="E1446D"/>
                </a:solidFill>
                <a:latin typeface="Rubik"/>
                <a:ea typeface="Rubik"/>
                <a:cs typeface="Rubik"/>
                <a:sym typeface="Rubik"/>
              </a:rPr>
              <a:t>(15 mins)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Explicación: Visualización de datos - Seaborn </a:t>
            </a:r>
            <a:r>
              <a:rPr b="1" lang="es" sz="1400">
                <a:solidFill>
                  <a:srgbClr val="E1446D"/>
                </a:solidFill>
                <a:latin typeface="Rubik"/>
                <a:ea typeface="Rubik"/>
                <a:cs typeface="Rubik"/>
                <a:sym typeface="Rubik"/>
              </a:rPr>
              <a:t>(20 mins)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Hands-on training </a:t>
            </a:r>
            <a:r>
              <a:rPr b="1" lang="es" sz="1400">
                <a:solidFill>
                  <a:srgbClr val="E1446D"/>
                </a:solidFill>
                <a:latin typeface="Rubik"/>
                <a:ea typeface="Rubik"/>
                <a:cs typeface="Rubik"/>
                <a:sym typeface="Rubik"/>
              </a:rPr>
              <a:t>(30 minutos)</a:t>
            </a:r>
            <a:endParaRPr sz="1400">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Break  </a:t>
            </a:r>
            <a:r>
              <a:rPr b="1" lang="es" sz="1400">
                <a:solidFill>
                  <a:srgbClr val="E1446D"/>
                </a:solidFill>
                <a:latin typeface="Rubik"/>
                <a:ea typeface="Rubik"/>
                <a:cs typeface="Rubik"/>
                <a:sym typeface="Rubik"/>
              </a:rPr>
              <a:t>(15 minutos)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Hands-on training </a:t>
            </a:r>
            <a:r>
              <a:rPr b="1" lang="es" sz="1400">
                <a:solidFill>
                  <a:srgbClr val="E1446D"/>
                </a:solidFill>
                <a:latin typeface="Rubik"/>
                <a:ea typeface="Rubik"/>
                <a:cs typeface="Rubik"/>
                <a:sym typeface="Rubik"/>
              </a:rPr>
              <a:t>(20 minutos)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Buenas prácticas de un Data Scientist </a:t>
            </a:r>
            <a:r>
              <a:rPr b="1" lang="es" sz="1400">
                <a:solidFill>
                  <a:srgbClr val="E1446D"/>
                </a:solidFill>
                <a:latin typeface="Rubik"/>
                <a:ea typeface="Rubik"/>
                <a:cs typeface="Rubik"/>
                <a:sym typeface="Rubik"/>
              </a:rPr>
              <a:t>(15 minutos)</a:t>
            </a:r>
            <a:endParaRPr sz="1400">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Lanzamiento Entrega 01  </a:t>
            </a:r>
            <a:r>
              <a:rPr b="1" lang="es" sz="1400">
                <a:solidFill>
                  <a:srgbClr val="E1446D"/>
                </a:solidFill>
                <a:latin typeface="Rubik"/>
                <a:ea typeface="Rubik"/>
                <a:cs typeface="Rubik"/>
                <a:sym typeface="Rubik"/>
              </a:rPr>
              <a:t>(30 minutos)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(10 minutos)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d884294e6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d884294e6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6d884294e6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6d884294e6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6d884294e6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d884294e6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6d884294e6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6d884294e6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6d884294e6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d884294e6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6d884294e6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d884294e6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6d884294e6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6d884294e6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Rubik"/>
              <a:ea typeface="Rubik"/>
              <a:cs typeface="Rubik"/>
              <a:sym typeface="Rubik"/>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6d884294e6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6d884294e6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ubik"/>
              <a:ea typeface="Rubik"/>
              <a:cs typeface="Rubik"/>
              <a:sym typeface="Rubik"/>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6d884294e6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d884294e6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d884294e6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d884294e6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d884294e6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d884294e6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Mentores / Tutores: si quieren, pueden mostrar el </a:t>
            </a:r>
            <a:r>
              <a:rPr b="1" lang="es">
                <a:solidFill>
                  <a:srgbClr val="E1446D"/>
                </a:solidFill>
              </a:rPr>
              <a:t>plan de estudios y el cronograma de encuentros</a:t>
            </a:r>
            <a:r>
              <a:rPr lang="es"/>
              <a:t> para profundizar sobre los contenidos y temas a ver en cada encuentro / semana: </a:t>
            </a:r>
            <a:r>
              <a:rPr lang="es" u="sng">
                <a:solidFill>
                  <a:schemeClr val="accent5"/>
                </a:solidFill>
                <a:hlinkClick r:id="rId2"/>
              </a:rPr>
              <a:t>https://docs.google.com/presentation/d/1yJ6Sp8zOjxyOxCHEJ4Se9xZebvY4RxmlpP0sNvlZscU/edit#slide=id.g6d7104af44_0_217</a:t>
            </a:r>
            <a:endParaRPr sz="1400">
              <a:latin typeface="Rubik"/>
              <a:ea typeface="Rubik"/>
              <a:cs typeface="Rubik"/>
              <a:sym typeface="Rubik"/>
            </a:endParaRPr>
          </a:p>
          <a:p>
            <a:pPr indent="0" lvl="0" marL="0" rtl="0" algn="l">
              <a:lnSpc>
                <a:spcPct val="115000"/>
              </a:lnSpc>
              <a:spcBef>
                <a:spcPts val="0"/>
              </a:spcBef>
              <a:spcAft>
                <a:spcPts val="0"/>
              </a:spcAft>
              <a:buNone/>
            </a:pPr>
            <a:r>
              <a:t/>
            </a:r>
            <a:endParaRPr sz="1400">
              <a:latin typeface="Rubik"/>
              <a:ea typeface="Rubik"/>
              <a:cs typeface="Rubik"/>
              <a:sym typeface="Rubik"/>
            </a:endParaRPr>
          </a:p>
          <a:p>
            <a:pPr indent="0" lvl="0" marL="0" rtl="0" algn="l">
              <a:lnSpc>
                <a:spcPct val="115000"/>
              </a:lnSpc>
              <a:spcBef>
                <a:spcPts val="0"/>
              </a:spcBef>
              <a:spcAft>
                <a:spcPts val="0"/>
              </a:spcAft>
              <a:buNone/>
            </a:pPr>
            <a:r>
              <a:rPr lang="es" sz="1400">
                <a:latin typeface="Rubik"/>
                <a:ea typeface="Rubik"/>
                <a:cs typeface="Rubik"/>
                <a:sym typeface="Rubik"/>
              </a:rPr>
              <a:t>Arrancamos oficialmente con los contenidos. Apuntamos al análisis exploratorio de Datos, EDA por su siglas en inglés. Remarcamos que es una etapa fundamental del trabajo de Data Science, y muchas veces muy entretenida. Un buen análisis exploratorio, sin modelos de por medio, es un “entregable” en sí mismo. En muchos ámbitos un buen análisis exploratorio es tanto o más importante que ajustar un modelo. Muchas veces el trabajo del Data Scientist termina ahí, ya sea porque con esta información ya alcanza para responder las preguntas planteadas o tomar una decisión informada.</a:t>
            </a:r>
            <a:endParaRPr sz="1400">
              <a:latin typeface="Rubik"/>
              <a:ea typeface="Rubik"/>
              <a:cs typeface="Rubik"/>
              <a:sym typeface="Rubik"/>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6d884294e6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6d884294e6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6d884294e6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6d884294e6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6d884294e6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6d884294e6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6d884294e6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6d884294e6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6d884294e6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6d884294e6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6d884294e6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6d884294e6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6d884294e6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6d884294e6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6d884294e6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6d884294e6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6d884294e6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6d884294e6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6d884294e6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6d884294e6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d884294e6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d884294e6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Preguntamos si tienen dudas o comentarios de la clase anterior. Si no lo hicieron la clase anterio</a:t>
            </a:r>
            <a:endParaRPr b="1" sz="1400">
              <a:solidFill>
                <a:srgbClr val="E1446D"/>
              </a:solidFill>
              <a:latin typeface="Rubik"/>
              <a:ea typeface="Rubik"/>
              <a:cs typeface="Rubik"/>
              <a:sym typeface="Rubik"/>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6d884294e6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6d884294e6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6d884294e6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6d884294e6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6d884294e6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6d884294e6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6d884294e6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6d884294e6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6d884294e6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6d884294e6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ubik"/>
              <a:ea typeface="Rubik"/>
              <a:cs typeface="Rubik"/>
              <a:sym typeface="Rubik"/>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6d884294e6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6d884294e6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6d884294e6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d884294e6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6d884294e6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6d884294e6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6d884294e6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6d884294e6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latin typeface="Rubik"/>
                <a:ea typeface="Rubik"/>
                <a:cs typeface="Rubik"/>
                <a:sym typeface="Rubik"/>
              </a:rPr>
              <a:t>Mostrar brevemente los recursos siempre que haya tiempo</a:t>
            </a:r>
            <a:endParaRPr sz="1400">
              <a:latin typeface="Rubik"/>
              <a:ea typeface="Rubik"/>
              <a:cs typeface="Rubik"/>
              <a:sym typeface="Rubik"/>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6d884294e6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6d884294e6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Rubik"/>
                <a:ea typeface="Rubik"/>
                <a:cs typeface="Rubik"/>
                <a:sym typeface="Rubik"/>
              </a:rPr>
              <a:t>Podemos loguearnos en la plataforma y mostrarles dónde pueden encontrar cada recurso. Si hay tiempo, dedicarle al menos media hora para que empiecen a trabajar en la entrega y asegurarse que no tienen ningún inconveniente.</a:t>
            </a:r>
            <a:endParaRPr sz="1400">
              <a:latin typeface="Rubik"/>
              <a:ea typeface="Rubik"/>
              <a:cs typeface="Rubik"/>
              <a:sym typeface="Rubik"/>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d884294e6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d884294e6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6d884294e6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6d884294e6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latin typeface="Rubik"/>
              <a:ea typeface="Rubik"/>
              <a:cs typeface="Rubik"/>
              <a:sym typeface="Rubik"/>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6d884294e6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6d884294e6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ubik Light"/>
              <a:ea typeface="Rubik Light"/>
              <a:cs typeface="Rubik Light"/>
              <a:sym typeface="Rubik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d884294e6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d884294e6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d884294e6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d884294e6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d884294e6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d884294e6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gi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4" name="Shape 54"/>
        <p:cNvGrpSpPr/>
        <p:nvPr/>
      </p:nvGrpSpPr>
      <p:grpSpPr>
        <a:xfrm>
          <a:off x="0" y="0"/>
          <a:ext cx="0" cy="0"/>
          <a:chOff x="0" y="0"/>
          <a:chExt cx="0" cy="0"/>
        </a:xfrm>
      </p:grpSpPr>
      <p:sp>
        <p:nvSpPr>
          <p:cNvPr id="55" name="Google Shape;55;p1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57" name="Google Shape;57;p14"/>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58" name="Google Shape;58;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59" name="Shape 59"/>
        <p:cNvGrpSpPr/>
        <p:nvPr/>
      </p:nvGrpSpPr>
      <p:grpSpPr>
        <a:xfrm>
          <a:off x="0" y="0"/>
          <a:ext cx="0" cy="0"/>
          <a:chOff x="0" y="0"/>
          <a:chExt cx="0" cy="0"/>
        </a:xfrm>
      </p:grpSpPr>
      <p:grpSp>
        <p:nvGrpSpPr>
          <p:cNvPr id="60" name="Google Shape;60;p15"/>
          <p:cNvGrpSpPr/>
          <p:nvPr/>
        </p:nvGrpSpPr>
        <p:grpSpPr>
          <a:xfrm>
            <a:off x="830392" y="1191256"/>
            <a:ext cx="745763" cy="45826"/>
            <a:chOff x="4580561" y="2589004"/>
            <a:chExt cx="1064464" cy="25200"/>
          </a:xfrm>
        </p:grpSpPr>
        <p:sp>
          <p:nvSpPr>
            <p:cNvPr id="61" name="Google Shape;61;p1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64" name="Google Shape;64;p15"/>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65" name="Google Shape;65;p1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66" name="Google Shape;66;p1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69" name="Google Shape;69;p1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0" name="Google Shape;70;p1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71" name="Shape 71"/>
        <p:cNvGrpSpPr/>
        <p:nvPr/>
      </p:nvGrpSpPr>
      <p:grpSpPr>
        <a:xfrm>
          <a:off x="0" y="0"/>
          <a:ext cx="0" cy="0"/>
          <a:chOff x="0" y="0"/>
          <a:chExt cx="0" cy="0"/>
        </a:xfrm>
      </p:grpSpPr>
      <p:sp>
        <p:nvSpPr>
          <p:cNvPr id="72" name="Google Shape;72;p1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74" name="Google Shape;74;p1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75" name="Google Shape;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76" name="Shape 76"/>
        <p:cNvGrpSpPr/>
        <p:nvPr/>
      </p:nvGrpSpPr>
      <p:grpSpPr>
        <a:xfrm>
          <a:off x="0" y="0"/>
          <a:ext cx="0" cy="0"/>
          <a:chOff x="0" y="0"/>
          <a:chExt cx="0" cy="0"/>
        </a:xfrm>
      </p:grpSpPr>
      <p:sp>
        <p:nvSpPr>
          <p:cNvPr id="77" name="Google Shape;77;p18"/>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79" name="Shape 79"/>
        <p:cNvGrpSpPr/>
        <p:nvPr/>
      </p:nvGrpSpPr>
      <p:grpSpPr>
        <a:xfrm>
          <a:off x="0" y="0"/>
          <a:ext cx="0" cy="0"/>
          <a:chOff x="0" y="0"/>
          <a:chExt cx="0" cy="0"/>
        </a:xfrm>
      </p:grpSpPr>
      <p:sp>
        <p:nvSpPr>
          <p:cNvPr id="80" name="Google Shape;80;p19"/>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2" name="Google Shape;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83" name="Shape 83"/>
        <p:cNvGrpSpPr/>
        <p:nvPr/>
      </p:nvGrpSpPr>
      <p:grpSpPr>
        <a:xfrm>
          <a:off x="0" y="0"/>
          <a:ext cx="0" cy="0"/>
          <a:chOff x="0" y="0"/>
          <a:chExt cx="0" cy="0"/>
        </a:xfrm>
      </p:grpSpPr>
      <p:sp>
        <p:nvSpPr>
          <p:cNvPr id="84" name="Google Shape;8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5" name="Google Shape;85;p20"/>
          <p:cNvGrpSpPr/>
          <p:nvPr/>
        </p:nvGrpSpPr>
        <p:grpSpPr>
          <a:xfrm>
            <a:off x="830392" y="1191256"/>
            <a:ext cx="745763" cy="45826"/>
            <a:chOff x="4580561" y="2589004"/>
            <a:chExt cx="1064464" cy="25200"/>
          </a:xfrm>
        </p:grpSpPr>
        <p:sp>
          <p:nvSpPr>
            <p:cNvPr id="86" name="Google Shape;86;p20"/>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0"/>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91" name="Google Shape;91;p2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92" name="Google Shape;92;p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93" name="Shape 93"/>
        <p:cNvGrpSpPr/>
        <p:nvPr/>
      </p:nvGrpSpPr>
      <p:grpSpPr>
        <a:xfrm>
          <a:off x="0" y="0"/>
          <a:ext cx="0" cy="0"/>
          <a:chOff x="0" y="0"/>
          <a:chExt cx="0" cy="0"/>
        </a:xfrm>
      </p:grpSpPr>
      <p:sp>
        <p:nvSpPr>
          <p:cNvPr id="94" name="Google Shape;94;p2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6" name="Google Shape;96;p2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97" name="Google Shape;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98" name="Shape 98"/>
        <p:cNvGrpSpPr/>
        <p:nvPr/>
      </p:nvGrpSpPr>
      <p:grpSpPr>
        <a:xfrm>
          <a:off x="0" y="0"/>
          <a:ext cx="0" cy="0"/>
          <a:chOff x="0" y="0"/>
          <a:chExt cx="0" cy="0"/>
        </a:xfrm>
      </p:grpSpPr>
      <p:sp>
        <p:nvSpPr>
          <p:cNvPr id="99" name="Google Shape;99;p23"/>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01" name="Shape 101"/>
        <p:cNvGrpSpPr/>
        <p:nvPr/>
      </p:nvGrpSpPr>
      <p:grpSpPr>
        <a:xfrm>
          <a:off x="0" y="0"/>
          <a:ext cx="0" cy="0"/>
          <a:chOff x="0" y="0"/>
          <a:chExt cx="0" cy="0"/>
        </a:xfrm>
      </p:grpSpPr>
      <p:sp>
        <p:nvSpPr>
          <p:cNvPr id="102" name="Google Shape;102;p24"/>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04" name="Google Shape;10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7" name="Google Shape;107;p25"/>
          <p:cNvGrpSpPr/>
          <p:nvPr/>
        </p:nvGrpSpPr>
        <p:grpSpPr>
          <a:xfrm>
            <a:off x="830392" y="1191256"/>
            <a:ext cx="745763" cy="45826"/>
            <a:chOff x="4580561" y="2589004"/>
            <a:chExt cx="1064464" cy="25200"/>
          </a:xfrm>
        </p:grpSpPr>
        <p:sp>
          <p:nvSpPr>
            <p:cNvPr id="108" name="Google Shape;108;p25"/>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5"/>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113" name="Google Shape;113;p2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114" name="Google Shape;114;p26"/>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15" name="Shape 115"/>
        <p:cNvGrpSpPr/>
        <p:nvPr/>
      </p:nvGrpSpPr>
      <p:grpSpPr>
        <a:xfrm>
          <a:off x="0" y="0"/>
          <a:ext cx="0" cy="0"/>
          <a:chOff x="0" y="0"/>
          <a:chExt cx="0" cy="0"/>
        </a:xfrm>
      </p:grpSpPr>
      <p:sp>
        <p:nvSpPr>
          <p:cNvPr id="116" name="Google Shape;116;p2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18" name="Google Shape;118;p27"/>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119" name="Google Shape;1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20" name="Shape 120"/>
        <p:cNvGrpSpPr/>
        <p:nvPr/>
      </p:nvGrpSpPr>
      <p:grpSpPr>
        <a:xfrm>
          <a:off x="0" y="0"/>
          <a:ext cx="0" cy="0"/>
          <a:chOff x="0" y="0"/>
          <a:chExt cx="0" cy="0"/>
        </a:xfrm>
      </p:grpSpPr>
      <p:sp>
        <p:nvSpPr>
          <p:cNvPr id="121" name="Google Shape;121;p28"/>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23" name="Shape 123"/>
        <p:cNvGrpSpPr/>
        <p:nvPr/>
      </p:nvGrpSpPr>
      <p:grpSpPr>
        <a:xfrm>
          <a:off x="0" y="0"/>
          <a:ext cx="0" cy="0"/>
          <a:chOff x="0" y="0"/>
          <a:chExt cx="0" cy="0"/>
        </a:xfrm>
      </p:grpSpPr>
      <p:sp>
        <p:nvSpPr>
          <p:cNvPr id="124" name="Google Shape;124;p29"/>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26" name="Google Shape;12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9" name="Google Shape;129;p30"/>
          <p:cNvGrpSpPr/>
          <p:nvPr/>
        </p:nvGrpSpPr>
        <p:grpSpPr>
          <a:xfrm>
            <a:off x="830392" y="1191256"/>
            <a:ext cx="745763" cy="45826"/>
            <a:chOff x="4580561" y="2589004"/>
            <a:chExt cx="1064464" cy="25200"/>
          </a:xfrm>
        </p:grpSpPr>
        <p:sp>
          <p:nvSpPr>
            <p:cNvPr id="130" name="Google Shape;130;p3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5" name="Google Shape;135;p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36" name="Google Shape;136;p31"/>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9" name="Google Shape;139;p3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40" name="Google Shape;140;p32"/>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14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143" name="Google Shape;143;p33"/>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33"/>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145" name="Google Shape;145;p33"/>
          <p:cNvGrpSpPr/>
          <p:nvPr/>
        </p:nvGrpSpPr>
        <p:grpSpPr>
          <a:xfrm>
            <a:off x="1975500" y="3845558"/>
            <a:ext cx="5193000" cy="763721"/>
            <a:chOff x="1975250" y="1903874"/>
            <a:chExt cx="5193000" cy="763721"/>
          </a:xfrm>
        </p:grpSpPr>
        <p:sp>
          <p:nvSpPr>
            <p:cNvPr id="146" name="Google Shape;146;p3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47" name="Google Shape;147;p3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48" name="Google Shape;148;p3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49"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35"/>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F3F3F3"/>
        </a:solidFill>
      </p:bgPr>
    </p:bg>
    <p:spTree>
      <p:nvGrpSpPr>
        <p:cNvPr id="157" name="Shape 157"/>
        <p:cNvGrpSpPr/>
        <p:nvPr/>
      </p:nvGrpSpPr>
      <p:grpSpPr>
        <a:xfrm>
          <a:off x="0" y="0"/>
          <a:ext cx="0" cy="0"/>
          <a:chOff x="0" y="0"/>
          <a:chExt cx="0" cy="0"/>
        </a:xfrm>
      </p:grpSpPr>
      <p:sp>
        <p:nvSpPr>
          <p:cNvPr id="158" name="Google Shape;158;p37"/>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9pPr>
          </a:lstStyle>
          <a:p/>
        </p:txBody>
      </p:sp>
      <p:sp>
        <p:nvSpPr>
          <p:cNvPr id="160" name="Google Shape;160;p3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Rubik"/>
              <a:buNone/>
              <a:defRPr sz="1600">
                <a:latin typeface="Rubik"/>
                <a:ea typeface="Rubik"/>
                <a:cs typeface="Rubik"/>
                <a:sym typeface="Rubik"/>
              </a:defRPr>
            </a:lvl1pPr>
            <a:lvl2pPr lvl="1" rtl="0">
              <a:lnSpc>
                <a:spcPct val="100000"/>
              </a:lnSpc>
              <a:spcBef>
                <a:spcPts val="0"/>
              </a:spcBef>
              <a:spcAft>
                <a:spcPts val="0"/>
              </a:spcAft>
              <a:buSzPts val="1600"/>
              <a:buFont typeface="Rubik"/>
              <a:buNone/>
              <a:defRPr sz="1600">
                <a:latin typeface="Rubik"/>
                <a:ea typeface="Rubik"/>
                <a:cs typeface="Rubik"/>
                <a:sym typeface="Rubik"/>
              </a:defRPr>
            </a:lvl2pPr>
            <a:lvl3pPr lvl="2" rtl="0">
              <a:lnSpc>
                <a:spcPct val="100000"/>
              </a:lnSpc>
              <a:spcBef>
                <a:spcPts val="0"/>
              </a:spcBef>
              <a:spcAft>
                <a:spcPts val="0"/>
              </a:spcAft>
              <a:buSzPts val="1600"/>
              <a:buFont typeface="Rubik"/>
              <a:buNone/>
              <a:defRPr sz="1600">
                <a:latin typeface="Rubik"/>
                <a:ea typeface="Rubik"/>
                <a:cs typeface="Rubik"/>
                <a:sym typeface="Rubik"/>
              </a:defRPr>
            </a:lvl3pPr>
            <a:lvl4pPr lvl="3" rtl="0">
              <a:lnSpc>
                <a:spcPct val="100000"/>
              </a:lnSpc>
              <a:spcBef>
                <a:spcPts val="0"/>
              </a:spcBef>
              <a:spcAft>
                <a:spcPts val="0"/>
              </a:spcAft>
              <a:buSzPts val="1600"/>
              <a:buFont typeface="Rubik"/>
              <a:buNone/>
              <a:defRPr sz="1600">
                <a:latin typeface="Rubik"/>
                <a:ea typeface="Rubik"/>
                <a:cs typeface="Rubik"/>
                <a:sym typeface="Rubik"/>
              </a:defRPr>
            </a:lvl4pPr>
            <a:lvl5pPr lvl="4" rtl="0">
              <a:lnSpc>
                <a:spcPct val="100000"/>
              </a:lnSpc>
              <a:spcBef>
                <a:spcPts val="0"/>
              </a:spcBef>
              <a:spcAft>
                <a:spcPts val="0"/>
              </a:spcAft>
              <a:buSzPts val="1600"/>
              <a:buFont typeface="Rubik"/>
              <a:buNone/>
              <a:defRPr sz="1600">
                <a:latin typeface="Rubik"/>
                <a:ea typeface="Rubik"/>
                <a:cs typeface="Rubik"/>
                <a:sym typeface="Rubik"/>
              </a:defRPr>
            </a:lvl5pPr>
            <a:lvl6pPr lvl="5" rtl="0">
              <a:lnSpc>
                <a:spcPct val="100000"/>
              </a:lnSpc>
              <a:spcBef>
                <a:spcPts val="0"/>
              </a:spcBef>
              <a:spcAft>
                <a:spcPts val="0"/>
              </a:spcAft>
              <a:buSzPts val="1600"/>
              <a:buFont typeface="Rubik"/>
              <a:buNone/>
              <a:defRPr sz="1600">
                <a:latin typeface="Rubik"/>
                <a:ea typeface="Rubik"/>
                <a:cs typeface="Rubik"/>
                <a:sym typeface="Rubik"/>
              </a:defRPr>
            </a:lvl6pPr>
            <a:lvl7pPr lvl="6" rtl="0">
              <a:lnSpc>
                <a:spcPct val="100000"/>
              </a:lnSpc>
              <a:spcBef>
                <a:spcPts val="0"/>
              </a:spcBef>
              <a:spcAft>
                <a:spcPts val="0"/>
              </a:spcAft>
              <a:buSzPts val="1600"/>
              <a:buFont typeface="Rubik"/>
              <a:buNone/>
              <a:defRPr sz="1600">
                <a:latin typeface="Rubik"/>
                <a:ea typeface="Rubik"/>
                <a:cs typeface="Rubik"/>
                <a:sym typeface="Rubik"/>
              </a:defRPr>
            </a:lvl7pPr>
            <a:lvl8pPr lvl="7" rtl="0">
              <a:lnSpc>
                <a:spcPct val="100000"/>
              </a:lnSpc>
              <a:spcBef>
                <a:spcPts val="0"/>
              </a:spcBef>
              <a:spcAft>
                <a:spcPts val="0"/>
              </a:spcAft>
              <a:buSzPts val="1600"/>
              <a:buFont typeface="Rubik"/>
              <a:buNone/>
              <a:defRPr sz="1600">
                <a:latin typeface="Rubik"/>
                <a:ea typeface="Rubik"/>
                <a:cs typeface="Rubik"/>
                <a:sym typeface="Rubik"/>
              </a:defRPr>
            </a:lvl8pPr>
            <a:lvl9pPr lvl="8" rtl="0">
              <a:lnSpc>
                <a:spcPct val="100000"/>
              </a:lnSpc>
              <a:spcBef>
                <a:spcPts val="0"/>
              </a:spcBef>
              <a:spcAft>
                <a:spcPts val="0"/>
              </a:spcAft>
              <a:buSzPts val="1600"/>
              <a:buFont typeface="Rubik"/>
              <a:buNone/>
              <a:defRPr sz="1600">
                <a:latin typeface="Rubik"/>
                <a:ea typeface="Rubik"/>
                <a:cs typeface="Rubik"/>
                <a:sym typeface="Rubik"/>
              </a:defRPr>
            </a:lvl9pPr>
          </a:lstStyle>
          <a:p/>
        </p:txBody>
      </p:sp>
      <p:sp>
        <p:nvSpPr>
          <p:cNvPr id="161" name="Google Shape;16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5500FF"/>
        </a:solidFill>
      </p:bgPr>
    </p:bg>
    <p:spTree>
      <p:nvGrpSpPr>
        <p:cNvPr id="162" name="Shape 162"/>
        <p:cNvGrpSpPr/>
        <p:nvPr/>
      </p:nvGrpSpPr>
      <p:grpSpPr>
        <a:xfrm>
          <a:off x="0" y="0"/>
          <a:ext cx="0" cy="0"/>
          <a:chOff x="0" y="0"/>
          <a:chExt cx="0" cy="0"/>
        </a:xfrm>
      </p:grpSpPr>
      <p:grpSp>
        <p:nvGrpSpPr>
          <p:cNvPr id="163" name="Google Shape;163;p38"/>
          <p:cNvGrpSpPr/>
          <p:nvPr/>
        </p:nvGrpSpPr>
        <p:grpSpPr>
          <a:xfrm>
            <a:off x="830392" y="1191256"/>
            <a:ext cx="745763" cy="45826"/>
            <a:chOff x="4580561" y="2589004"/>
            <a:chExt cx="1064464" cy="25200"/>
          </a:xfrm>
        </p:grpSpPr>
        <p:sp>
          <p:nvSpPr>
            <p:cNvPr id="164" name="Google Shape;164;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1pPr>
            <a:lvl2pPr lvl="1"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2pPr>
            <a:lvl3pPr lvl="2"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3pPr>
            <a:lvl4pPr lvl="3"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4pPr>
            <a:lvl5pPr lvl="4"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5pPr>
            <a:lvl6pPr lvl="5"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6pPr>
            <a:lvl7pPr lvl="6"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7pPr>
            <a:lvl8pPr lvl="7"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8pPr>
            <a:lvl9pPr lvl="8"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9pPr>
          </a:lstStyle>
          <a:p/>
        </p:txBody>
      </p:sp>
      <p:sp>
        <p:nvSpPr>
          <p:cNvPr id="167" name="Google Shape;167;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3F3F3"/>
        </a:solidFill>
      </p:bgPr>
    </p:bg>
    <p:spTree>
      <p:nvGrpSpPr>
        <p:cNvPr id="168" name="Shape 168"/>
        <p:cNvGrpSpPr/>
        <p:nvPr/>
      </p:nvGrpSpPr>
      <p:grpSpPr>
        <a:xfrm>
          <a:off x="0" y="0"/>
          <a:ext cx="0" cy="0"/>
          <a:chOff x="0" y="0"/>
          <a:chExt cx="0" cy="0"/>
        </a:xfrm>
      </p:grpSpPr>
      <p:sp>
        <p:nvSpPr>
          <p:cNvPr id="169" name="Google Shape;16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170" name="Google Shape;17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171" name="Google Shape;171;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72" name="Google Shape;172;p39"/>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rgbClr val="F3F3F3"/>
        </a:solidFill>
      </p:bgPr>
    </p:bg>
    <p:spTree>
      <p:nvGrpSpPr>
        <p:cNvPr id="173" name="Shape 173"/>
        <p:cNvGrpSpPr/>
        <p:nvPr/>
      </p:nvGrpSpPr>
      <p:grpSpPr>
        <a:xfrm>
          <a:off x="0" y="0"/>
          <a:ext cx="0" cy="0"/>
          <a:chOff x="0" y="0"/>
          <a:chExt cx="0" cy="0"/>
        </a:xfrm>
      </p:grpSpPr>
      <p:sp>
        <p:nvSpPr>
          <p:cNvPr id="174" name="Google Shape;174;p4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175" name="Google Shape;175;p4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176" name="Google Shape;176;p4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7" name="Google Shape;177;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78" name="Google Shape;178;p40"/>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rgbClr val="F3F3F3"/>
        </a:solidFill>
      </p:bgPr>
    </p:bg>
    <p:spTree>
      <p:nvGrpSpPr>
        <p:cNvPr id="179" name="Shape 179"/>
        <p:cNvGrpSpPr/>
        <p:nvPr/>
      </p:nvGrpSpPr>
      <p:grpSpPr>
        <a:xfrm>
          <a:off x="0" y="0"/>
          <a:ext cx="0" cy="0"/>
          <a:chOff x="0" y="0"/>
          <a:chExt cx="0" cy="0"/>
        </a:xfrm>
      </p:grpSpPr>
      <p:sp>
        <p:nvSpPr>
          <p:cNvPr id="180" name="Google Shape;180;p4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81" name="Google Shape;181;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82" name="Google Shape;182;p41"/>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rgbClr val="F3F3F3"/>
        </a:solidFill>
      </p:bgPr>
    </p:bg>
    <p:spTree>
      <p:nvGrpSpPr>
        <p:cNvPr id="183" name="Shape 183"/>
        <p:cNvGrpSpPr/>
        <p:nvPr/>
      </p:nvGrpSpPr>
      <p:grpSpPr>
        <a:xfrm>
          <a:off x="0" y="0"/>
          <a:ext cx="0" cy="0"/>
          <a:chOff x="0" y="0"/>
          <a:chExt cx="0" cy="0"/>
        </a:xfrm>
      </p:grpSpPr>
      <p:sp>
        <p:nvSpPr>
          <p:cNvPr id="184" name="Google Shape;184;p4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9pPr>
          </a:lstStyle>
          <a:p/>
        </p:txBody>
      </p:sp>
      <p:sp>
        <p:nvSpPr>
          <p:cNvPr id="185" name="Google Shape;185;p4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186" name="Google Shape;186;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87" name="Google Shape;187;p42"/>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F3F3F3"/>
        </a:solidFill>
      </p:bgPr>
    </p:bg>
    <p:spTree>
      <p:nvGrpSpPr>
        <p:cNvPr id="188" name="Shape 188"/>
        <p:cNvGrpSpPr/>
        <p:nvPr/>
      </p:nvGrpSpPr>
      <p:grpSpPr>
        <a:xfrm>
          <a:off x="0" y="0"/>
          <a:ext cx="0" cy="0"/>
          <a:chOff x="0" y="0"/>
          <a:chExt cx="0" cy="0"/>
        </a:xfrm>
      </p:grpSpPr>
      <p:grpSp>
        <p:nvGrpSpPr>
          <p:cNvPr id="189" name="Google Shape;189;p43"/>
          <p:cNvGrpSpPr/>
          <p:nvPr/>
        </p:nvGrpSpPr>
        <p:grpSpPr>
          <a:xfrm>
            <a:off x="830392" y="4169130"/>
            <a:ext cx="745763" cy="45826"/>
            <a:chOff x="4580561" y="2589004"/>
            <a:chExt cx="1064464" cy="25200"/>
          </a:xfrm>
        </p:grpSpPr>
        <p:sp>
          <p:nvSpPr>
            <p:cNvPr id="190" name="Google Shape;190;p43"/>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3"/>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4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Font typeface="Rubik Medium"/>
              <a:buNone/>
              <a:defRPr b="0" sz="3600">
                <a:latin typeface="Rubik Medium"/>
                <a:ea typeface="Rubik Medium"/>
                <a:cs typeface="Rubik Medium"/>
                <a:sym typeface="Rubik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3" name="Google Shape;193;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 Light">
  <p:cSld name="SECTION_TITLE_AND_DESCRIPTION">
    <p:bg>
      <p:bgPr>
        <a:solidFill>
          <a:srgbClr val="FFFFFF"/>
        </a:solidFill>
      </p:bgPr>
    </p:bg>
    <p:spTree>
      <p:nvGrpSpPr>
        <p:cNvPr id="194" name="Shape 194"/>
        <p:cNvGrpSpPr/>
        <p:nvPr/>
      </p:nvGrpSpPr>
      <p:grpSpPr>
        <a:xfrm>
          <a:off x="0" y="0"/>
          <a:ext cx="0" cy="0"/>
          <a:chOff x="0" y="0"/>
          <a:chExt cx="0" cy="0"/>
        </a:xfrm>
      </p:grpSpPr>
      <p:sp>
        <p:nvSpPr>
          <p:cNvPr id="195" name="Google Shape;195;p44"/>
          <p:cNvSpPr/>
          <p:nvPr/>
        </p:nvSpPr>
        <p:spPr>
          <a:xfrm>
            <a:off x="0" y="0"/>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197" name="Google Shape;197;p4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Rubik"/>
              <a:buNone/>
              <a:defRPr sz="1600">
                <a:latin typeface="Rubik"/>
                <a:ea typeface="Rubik"/>
                <a:cs typeface="Rubik"/>
                <a:sym typeface="Rubik"/>
              </a:defRPr>
            </a:lvl1pPr>
            <a:lvl2pPr lvl="1" rtl="0">
              <a:lnSpc>
                <a:spcPct val="100000"/>
              </a:lnSpc>
              <a:spcBef>
                <a:spcPts val="0"/>
              </a:spcBef>
              <a:spcAft>
                <a:spcPts val="0"/>
              </a:spcAft>
              <a:buSzPts val="1600"/>
              <a:buFont typeface="Rubik"/>
              <a:buNone/>
              <a:defRPr sz="1600">
                <a:latin typeface="Rubik"/>
                <a:ea typeface="Rubik"/>
                <a:cs typeface="Rubik"/>
                <a:sym typeface="Rubik"/>
              </a:defRPr>
            </a:lvl2pPr>
            <a:lvl3pPr lvl="2" rtl="0">
              <a:lnSpc>
                <a:spcPct val="100000"/>
              </a:lnSpc>
              <a:spcBef>
                <a:spcPts val="0"/>
              </a:spcBef>
              <a:spcAft>
                <a:spcPts val="0"/>
              </a:spcAft>
              <a:buSzPts val="1600"/>
              <a:buFont typeface="Rubik"/>
              <a:buNone/>
              <a:defRPr sz="1600">
                <a:latin typeface="Rubik"/>
                <a:ea typeface="Rubik"/>
                <a:cs typeface="Rubik"/>
                <a:sym typeface="Rubik"/>
              </a:defRPr>
            </a:lvl3pPr>
            <a:lvl4pPr lvl="3" rtl="0">
              <a:lnSpc>
                <a:spcPct val="100000"/>
              </a:lnSpc>
              <a:spcBef>
                <a:spcPts val="0"/>
              </a:spcBef>
              <a:spcAft>
                <a:spcPts val="0"/>
              </a:spcAft>
              <a:buSzPts val="1600"/>
              <a:buFont typeface="Rubik"/>
              <a:buNone/>
              <a:defRPr sz="1600">
                <a:latin typeface="Rubik"/>
                <a:ea typeface="Rubik"/>
                <a:cs typeface="Rubik"/>
                <a:sym typeface="Rubik"/>
              </a:defRPr>
            </a:lvl4pPr>
            <a:lvl5pPr lvl="4" rtl="0">
              <a:lnSpc>
                <a:spcPct val="100000"/>
              </a:lnSpc>
              <a:spcBef>
                <a:spcPts val="0"/>
              </a:spcBef>
              <a:spcAft>
                <a:spcPts val="0"/>
              </a:spcAft>
              <a:buSzPts val="1600"/>
              <a:buFont typeface="Rubik"/>
              <a:buNone/>
              <a:defRPr sz="1600">
                <a:latin typeface="Rubik"/>
                <a:ea typeface="Rubik"/>
                <a:cs typeface="Rubik"/>
                <a:sym typeface="Rubik"/>
              </a:defRPr>
            </a:lvl5pPr>
            <a:lvl6pPr lvl="5" rtl="0">
              <a:lnSpc>
                <a:spcPct val="100000"/>
              </a:lnSpc>
              <a:spcBef>
                <a:spcPts val="0"/>
              </a:spcBef>
              <a:spcAft>
                <a:spcPts val="0"/>
              </a:spcAft>
              <a:buSzPts val="1600"/>
              <a:buFont typeface="Rubik"/>
              <a:buNone/>
              <a:defRPr sz="1600">
                <a:latin typeface="Rubik"/>
                <a:ea typeface="Rubik"/>
                <a:cs typeface="Rubik"/>
                <a:sym typeface="Rubik"/>
              </a:defRPr>
            </a:lvl6pPr>
            <a:lvl7pPr lvl="6" rtl="0">
              <a:lnSpc>
                <a:spcPct val="100000"/>
              </a:lnSpc>
              <a:spcBef>
                <a:spcPts val="0"/>
              </a:spcBef>
              <a:spcAft>
                <a:spcPts val="0"/>
              </a:spcAft>
              <a:buSzPts val="1600"/>
              <a:buFont typeface="Rubik"/>
              <a:buNone/>
              <a:defRPr sz="1600">
                <a:latin typeface="Rubik"/>
                <a:ea typeface="Rubik"/>
                <a:cs typeface="Rubik"/>
                <a:sym typeface="Rubik"/>
              </a:defRPr>
            </a:lvl7pPr>
            <a:lvl8pPr lvl="7" rtl="0">
              <a:lnSpc>
                <a:spcPct val="100000"/>
              </a:lnSpc>
              <a:spcBef>
                <a:spcPts val="0"/>
              </a:spcBef>
              <a:spcAft>
                <a:spcPts val="0"/>
              </a:spcAft>
              <a:buSzPts val="1600"/>
              <a:buFont typeface="Rubik"/>
              <a:buNone/>
              <a:defRPr sz="1600">
                <a:latin typeface="Rubik"/>
                <a:ea typeface="Rubik"/>
                <a:cs typeface="Rubik"/>
                <a:sym typeface="Rubik"/>
              </a:defRPr>
            </a:lvl8pPr>
            <a:lvl9pPr lvl="8" rtl="0">
              <a:lnSpc>
                <a:spcPct val="100000"/>
              </a:lnSpc>
              <a:spcBef>
                <a:spcPts val="0"/>
              </a:spcBef>
              <a:spcAft>
                <a:spcPts val="0"/>
              </a:spcAft>
              <a:buSzPts val="1600"/>
              <a:buFont typeface="Rubik"/>
              <a:buNone/>
              <a:defRPr sz="1600">
                <a:latin typeface="Rubik"/>
                <a:ea typeface="Rubik"/>
                <a:cs typeface="Rubik"/>
                <a:sym typeface="Rubik"/>
              </a:defRPr>
            </a:lvl9pPr>
          </a:lstStyle>
          <a:p/>
        </p:txBody>
      </p:sp>
      <p:sp>
        <p:nvSpPr>
          <p:cNvPr id="198" name="Google Shape;198;p4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199" name="Google Shape;199;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00" name="Google Shape;200;p4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_1">
    <p:bg>
      <p:bgPr>
        <a:solidFill>
          <a:srgbClr val="FFFFFF"/>
        </a:solidFill>
      </p:bgPr>
    </p:bg>
    <p:spTree>
      <p:nvGrpSpPr>
        <p:cNvPr id="201" name="Shape 201"/>
        <p:cNvGrpSpPr/>
        <p:nvPr/>
      </p:nvGrpSpPr>
      <p:grpSpPr>
        <a:xfrm>
          <a:off x="0" y="0"/>
          <a:ext cx="0" cy="0"/>
          <a:chOff x="0" y="0"/>
          <a:chExt cx="0" cy="0"/>
        </a:xfrm>
      </p:grpSpPr>
      <p:sp>
        <p:nvSpPr>
          <p:cNvPr id="202" name="Google Shape;202;p45"/>
          <p:cNvSpPr/>
          <p:nvPr/>
        </p:nvSpPr>
        <p:spPr>
          <a:xfrm>
            <a:off x="0" y="0"/>
            <a:ext cx="4572000" cy="51435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Rubik Medium"/>
              <a:buNone/>
              <a:defRPr b="0" sz="2600">
                <a:solidFill>
                  <a:srgbClr val="FFFFFF"/>
                </a:solidFill>
                <a:latin typeface="Rubik Medium"/>
                <a:ea typeface="Rubik Medium"/>
                <a:cs typeface="Rubik Medium"/>
                <a:sym typeface="Rubik Medium"/>
              </a:defRPr>
            </a:lvl1pPr>
            <a:lvl2pPr lvl="1"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2pPr>
            <a:lvl3pPr lvl="2"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3pPr>
            <a:lvl4pPr lvl="3"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4pPr>
            <a:lvl5pPr lvl="4"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5pPr>
            <a:lvl6pPr lvl="5"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6pPr>
            <a:lvl7pPr lvl="6"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7pPr>
            <a:lvl8pPr lvl="7"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8pPr>
            <a:lvl9pPr lvl="8"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9pPr>
          </a:lstStyle>
          <a:p/>
        </p:txBody>
      </p:sp>
      <p:sp>
        <p:nvSpPr>
          <p:cNvPr id="204" name="Google Shape;204;p45"/>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1pPr>
            <a:lvl2pPr lvl="1"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2pPr>
            <a:lvl3pPr lvl="2"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3pPr>
            <a:lvl4pPr lvl="3"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4pPr>
            <a:lvl5pPr lvl="4"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5pPr>
            <a:lvl6pPr lvl="5"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6pPr>
            <a:lvl7pPr lvl="6"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7pPr>
            <a:lvl8pPr lvl="7"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8pPr>
            <a:lvl9pPr lvl="8"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9pPr>
          </a:lstStyle>
          <a:p/>
        </p:txBody>
      </p:sp>
      <p:sp>
        <p:nvSpPr>
          <p:cNvPr id="205" name="Google Shape;205;p4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206" name="Google Shape;206;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07" name="Google Shape;207;p45"/>
          <p:cNvSpPr/>
          <p:nvPr/>
        </p:nvSpPr>
        <p:spPr>
          <a:xfrm rot="-5400000">
            <a:off x="1182750" y="838850"/>
            <a:ext cx="411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8" name="Shape 208"/>
        <p:cNvGrpSpPr/>
        <p:nvPr/>
      </p:nvGrpSpPr>
      <p:grpSpPr>
        <a:xfrm>
          <a:off x="0" y="0"/>
          <a:ext cx="0" cy="0"/>
          <a:chOff x="0" y="0"/>
          <a:chExt cx="0" cy="0"/>
        </a:xfrm>
      </p:grpSpPr>
      <p:sp>
        <p:nvSpPr>
          <p:cNvPr id="209" name="Google Shape;209;p4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10" name="Google Shape;210;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5500FF"/>
        </a:solidFill>
      </p:bgPr>
    </p:bg>
    <p:spTree>
      <p:nvGrpSpPr>
        <p:cNvPr id="211" name="Shape 211"/>
        <p:cNvGrpSpPr/>
        <p:nvPr/>
      </p:nvGrpSpPr>
      <p:grpSpPr>
        <a:xfrm>
          <a:off x="0" y="0"/>
          <a:ext cx="0" cy="0"/>
          <a:chOff x="0" y="0"/>
          <a:chExt cx="0" cy="0"/>
        </a:xfrm>
      </p:grpSpPr>
      <p:grpSp>
        <p:nvGrpSpPr>
          <p:cNvPr id="212" name="Google Shape;212;p47"/>
          <p:cNvGrpSpPr/>
          <p:nvPr/>
        </p:nvGrpSpPr>
        <p:grpSpPr>
          <a:xfrm>
            <a:off x="830392" y="4169130"/>
            <a:ext cx="745763" cy="45826"/>
            <a:chOff x="4580561" y="2589004"/>
            <a:chExt cx="1064464" cy="25200"/>
          </a:xfrm>
        </p:grpSpPr>
        <p:sp>
          <p:nvSpPr>
            <p:cNvPr id="213" name="Google Shape;213;p4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47"/>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Font typeface="Rubik"/>
              <a:buNone/>
              <a:defRPr b="0" sz="8000">
                <a:solidFill>
                  <a:schemeClr val="lt1"/>
                </a:solidFill>
                <a:latin typeface="Rubik"/>
                <a:ea typeface="Rubik"/>
                <a:cs typeface="Rubik"/>
                <a:sym typeface="Rubik"/>
              </a:defRPr>
            </a:lvl1pPr>
            <a:lvl2pPr lvl="1"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2pPr>
            <a:lvl3pPr lvl="2"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3pPr>
            <a:lvl4pPr lvl="3"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4pPr>
            <a:lvl5pPr lvl="4"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5pPr>
            <a:lvl6pPr lvl="5"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6pPr>
            <a:lvl7pPr lvl="6"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7pPr>
            <a:lvl8pPr lvl="7"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8pPr>
            <a:lvl9pPr lvl="8"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9pPr>
          </a:lstStyle>
          <a:p>
            <a:r>
              <a:t>xx%</a:t>
            </a:r>
          </a:p>
        </p:txBody>
      </p:sp>
      <p:sp>
        <p:nvSpPr>
          <p:cNvPr id="216" name="Google Shape;216;p47"/>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Font typeface="Rubik"/>
              <a:buChar char="●"/>
              <a:defRPr>
                <a:solidFill>
                  <a:schemeClr val="lt1"/>
                </a:solidFill>
                <a:latin typeface="Rubik"/>
                <a:ea typeface="Rubik"/>
                <a:cs typeface="Rubik"/>
                <a:sym typeface="Rubik"/>
              </a:defRPr>
            </a:lvl1pPr>
            <a:lvl2pPr indent="-298450" lvl="1" marL="9144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2pPr>
            <a:lvl3pPr indent="-298450" lvl="2" marL="13716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3pPr>
            <a:lvl4pPr indent="-298450" lvl="3" marL="18288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4pPr>
            <a:lvl5pPr indent="-298450" lvl="4" marL="22860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5pPr>
            <a:lvl6pPr indent="-298450" lvl="5" marL="27432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6pPr>
            <a:lvl7pPr indent="-298450" lvl="6" marL="32004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7pPr>
            <a:lvl8pPr indent="-298450" lvl="7" marL="36576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8pPr>
            <a:lvl9pPr indent="-298450" lvl="8" marL="4114800" rtl="0">
              <a:spcBef>
                <a:spcPts val="1600"/>
              </a:spcBef>
              <a:spcAft>
                <a:spcPts val="1600"/>
              </a:spcAft>
              <a:buClr>
                <a:schemeClr val="lt1"/>
              </a:buClr>
              <a:buSzPts val="1100"/>
              <a:buFont typeface="Rubik"/>
              <a:buChar char="■"/>
              <a:defRPr>
                <a:solidFill>
                  <a:schemeClr val="lt1"/>
                </a:solidFill>
                <a:latin typeface="Rubik"/>
                <a:ea typeface="Rubik"/>
                <a:cs typeface="Rubik"/>
                <a:sym typeface="Rubik"/>
              </a:defRPr>
            </a:lvl9pPr>
          </a:lstStyle>
          <a:p/>
        </p:txBody>
      </p:sp>
      <p:sp>
        <p:nvSpPr>
          <p:cNvPr id="217" name="Google Shape;217;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 Light">
  <p:cSld name="BIG_NUMBER_1">
    <p:bg>
      <p:bgPr>
        <a:solidFill>
          <a:srgbClr val="F3F3F3"/>
        </a:solidFill>
      </p:bgPr>
    </p:bg>
    <p:spTree>
      <p:nvGrpSpPr>
        <p:cNvPr id="218" name="Shape 218"/>
        <p:cNvGrpSpPr/>
        <p:nvPr/>
      </p:nvGrpSpPr>
      <p:grpSpPr>
        <a:xfrm>
          <a:off x="0" y="0"/>
          <a:ext cx="0" cy="0"/>
          <a:chOff x="0" y="0"/>
          <a:chExt cx="0" cy="0"/>
        </a:xfrm>
      </p:grpSpPr>
      <p:grpSp>
        <p:nvGrpSpPr>
          <p:cNvPr id="219" name="Google Shape;219;p48"/>
          <p:cNvGrpSpPr/>
          <p:nvPr/>
        </p:nvGrpSpPr>
        <p:grpSpPr>
          <a:xfrm>
            <a:off x="830392" y="4169130"/>
            <a:ext cx="745763" cy="45826"/>
            <a:chOff x="4580561" y="2589004"/>
            <a:chExt cx="1064464" cy="25200"/>
          </a:xfrm>
        </p:grpSpPr>
        <p:sp>
          <p:nvSpPr>
            <p:cNvPr id="220" name="Google Shape;220;p48"/>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8"/>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48"/>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8000"/>
              <a:buFont typeface="Rubik"/>
              <a:buNone/>
              <a:defRPr b="0" sz="8000">
                <a:solidFill>
                  <a:srgbClr val="5500FF"/>
                </a:solidFill>
                <a:latin typeface="Rubik"/>
                <a:ea typeface="Rubik"/>
                <a:cs typeface="Rubik"/>
                <a:sym typeface="Rubik"/>
              </a:defRPr>
            </a:lvl1pPr>
            <a:lvl2pPr lvl="1" rtl="0">
              <a:spcBef>
                <a:spcPts val="0"/>
              </a:spcBef>
              <a:spcAft>
                <a:spcPts val="0"/>
              </a:spcAft>
              <a:buSzPts val="8000"/>
              <a:buFont typeface="Rubik Medium"/>
              <a:buNone/>
              <a:defRPr b="0" sz="8000">
                <a:latin typeface="Rubik Medium"/>
                <a:ea typeface="Rubik Medium"/>
                <a:cs typeface="Rubik Medium"/>
                <a:sym typeface="Rubik Medium"/>
              </a:defRPr>
            </a:lvl2pPr>
            <a:lvl3pPr lvl="2" rtl="0">
              <a:spcBef>
                <a:spcPts val="0"/>
              </a:spcBef>
              <a:spcAft>
                <a:spcPts val="0"/>
              </a:spcAft>
              <a:buSzPts val="8000"/>
              <a:buFont typeface="Rubik Medium"/>
              <a:buNone/>
              <a:defRPr b="0" sz="8000">
                <a:latin typeface="Rubik Medium"/>
                <a:ea typeface="Rubik Medium"/>
                <a:cs typeface="Rubik Medium"/>
                <a:sym typeface="Rubik Medium"/>
              </a:defRPr>
            </a:lvl3pPr>
            <a:lvl4pPr lvl="3" rtl="0">
              <a:spcBef>
                <a:spcPts val="0"/>
              </a:spcBef>
              <a:spcAft>
                <a:spcPts val="0"/>
              </a:spcAft>
              <a:buSzPts val="8000"/>
              <a:buFont typeface="Rubik Medium"/>
              <a:buNone/>
              <a:defRPr b="0" sz="8000">
                <a:latin typeface="Rubik Medium"/>
                <a:ea typeface="Rubik Medium"/>
                <a:cs typeface="Rubik Medium"/>
                <a:sym typeface="Rubik Medium"/>
              </a:defRPr>
            </a:lvl4pPr>
            <a:lvl5pPr lvl="4" rtl="0">
              <a:spcBef>
                <a:spcPts val="0"/>
              </a:spcBef>
              <a:spcAft>
                <a:spcPts val="0"/>
              </a:spcAft>
              <a:buSzPts val="8000"/>
              <a:buFont typeface="Rubik Medium"/>
              <a:buNone/>
              <a:defRPr b="0" sz="8000">
                <a:latin typeface="Rubik Medium"/>
                <a:ea typeface="Rubik Medium"/>
                <a:cs typeface="Rubik Medium"/>
                <a:sym typeface="Rubik Medium"/>
              </a:defRPr>
            </a:lvl5pPr>
            <a:lvl6pPr lvl="5" rtl="0">
              <a:spcBef>
                <a:spcPts val="0"/>
              </a:spcBef>
              <a:spcAft>
                <a:spcPts val="0"/>
              </a:spcAft>
              <a:buSzPts val="8000"/>
              <a:buFont typeface="Rubik Medium"/>
              <a:buNone/>
              <a:defRPr b="0" sz="8000">
                <a:latin typeface="Rubik Medium"/>
                <a:ea typeface="Rubik Medium"/>
                <a:cs typeface="Rubik Medium"/>
                <a:sym typeface="Rubik Medium"/>
              </a:defRPr>
            </a:lvl6pPr>
            <a:lvl7pPr lvl="6" rtl="0">
              <a:spcBef>
                <a:spcPts val="0"/>
              </a:spcBef>
              <a:spcAft>
                <a:spcPts val="0"/>
              </a:spcAft>
              <a:buSzPts val="8000"/>
              <a:buFont typeface="Rubik Medium"/>
              <a:buNone/>
              <a:defRPr b="0" sz="8000">
                <a:latin typeface="Rubik Medium"/>
                <a:ea typeface="Rubik Medium"/>
                <a:cs typeface="Rubik Medium"/>
                <a:sym typeface="Rubik Medium"/>
              </a:defRPr>
            </a:lvl7pPr>
            <a:lvl8pPr lvl="7" rtl="0">
              <a:spcBef>
                <a:spcPts val="0"/>
              </a:spcBef>
              <a:spcAft>
                <a:spcPts val="0"/>
              </a:spcAft>
              <a:buSzPts val="8000"/>
              <a:buFont typeface="Rubik Medium"/>
              <a:buNone/>
              <a:defRPr b="0" sz="8000">
                <a:latin typeface="Rubik Medium"/>
                <a:ea typeface="Rubik Medium"/>
                <a:cs typeface="Rubik Medium"/>
                <a:sym typeface="Rubik Medium"/>
              </a:defRPr>
            </a:lvl8pPr>
            <a:lvl9pPr lvl="8" rtl="0">
              <a:spcBef>
                <a:spcPts val="0"/>
              </a:spcBef>
              <a:spcAft>
                <a:spcPts val="0"/>
              </a:spcAft>
              <a:buSzPts val="8000"/>
              <a:buFont typeface="Rubik Medium"/>
              <a:buNone/>
              <a:defRPr b="0" sz="8000">
                <a:latin typeface="Rubik Medium"/>
                <a:ea typeface="Rubik Medium"/>
                <a:cs typeface="Rubik Medium"/>
                <a:sym typeface="Rubik Medium"/>
              </a:defRPr>
            </a:lvl9pPr>
          </a:lstStyle>
          <a:p>
            <a:r>
              <a:t>xx%</a:t>
            </a:r>
          </a:p>
        </p:txBody>
      </p:sp>
      <p:sp>
        <p:nvSpPr>
          <p:cNvPr id="223" name="Google Shape;223;p48"/>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Font typeface="Rubik"/>
              <a:buChar char="●"/>
              <a:defRPr>
                <a:solidFill>
                  <a:srgbClr val="000000"/>
                </a:solidFill>
                <a:latin typeface="Rubik"/>
                <a:ea typeface="Rubik"/>
                <a:cs typeface="Rubik"/>
                <a:sym typeface="Rubik"/>
              </a:defRPr>
            </a:lvl1pPr>
            <a:lvl2pPr indent="-298450" lvl="1" marL="9144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2pPr>
            <a:lvl3pPr indent="-298450" lvl="2" marL="13716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3pPr>
            <a:lvl4pPr indent="-298450" lvl="3" marL="18288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4pPr>
            <a:lvl5pPr indent="-298450" lvl="4" marL="22860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5pPr>
            <a:lvl6pPr indent="-298450" lvl="5" marL="27432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6pPr>
            <a:lvl7pPr indent="-298450" lvl="6" marL="32004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7pPr>
            <a:lvl8pPr indent="-298450" lvl="7" marL="36576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8pPr>
            <a:lvl9pPr indent="-298450" lvl="8" marL="4114800" rtl="0">
              <a:spcBef>
                <a:spcPts val="1600"/>
              </a:spcBef>
              <a:spcAft>
                <a:spcPts val="1600"/>
              </a:spcAft>
              <a:buClr>
                <a:srgbClr val="000000"/>
              </a:buClr>
              <a:buSzPts val="1100"/>
              <a:buFont typeface="Rubik"/>
              <a:buChar char="■"/>
              <a:defRPr>
                <a:solidFill>
                  <a:srgbClr val="000000"/>
                </a:solidFill>
                <a:latin typeface="Rubik"/>
                <a:ea typeface="Rubik"/>
                <a:cs typeface="Rubik"/>
                <a:sym typeface="Rubik"/>
              </a:defRPr>
            </a:lvl9pPr>
          </a:lstStyle>
          <a:p/>
        </p:txBody>
      </p:sp>
      <p:sp>
        <p:nvSpPr>
          <p:cNvPr id="224" name="Google Shape;224;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5" name="Shape 225"/>
        <p:cNvGrpSpPr/>
        <p:nvPr/>
      </p:nvGrpSpPr>
      <p:grpSpPr>
        <a:xfrm>
          <a:off x="0" y="0"/>
          <a:ext cx="0" cy="0"/>
          <a:chOff x="0" y="0"/>
          <a:chExt cx="0" cy="0"/>
        </a:xfrm>
      </p:grpSpPr>
      <p:sp>
        <p:nvSpPr>
          <p:cNvPr id="226" name="Google Shape;226;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6">
  <p:cSld name="CAPTION_ONLY_6">
    <p:spTree>
      <p:nvGrpSpPr>
        <p:cNvPr id="227" name="Shape 227"/>
        <p:cNvGrpSpPr/>
        <p:nvPr/>
      </p:nvGrpSpPr>
      <p:grpSpPr>
        <a:xfrm>
          <a:off x="0" y="0"/>
          <a:ext cx="0" cy="0"/>
          <a:chOff x="0" y="0"/>
          <a:chExt cx="0" cy="0"/>
        </a:xfrm>
      </p:grpSpPr>
      <p:sp>
        <p:nvSpPr>
          <p:cNvPr id="228" name="Google Shape;228;p5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29" name="Google Shape;229;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230" name="Shape 230"/>
        <p:cNvGrpSpPr/>
        <p:nvPr/>
      </p:nvGrpSpPr>
      <p:grpSpPr>
        <a:xfrm>
          <a:off x="0" y="0"/>
          <a:ext cx="0" cy="0"/>
          <a:chOff x="0" y="0"/>
          <a:chExt cx="0" cy="0"/>
        </a:xfrm>
      </p:grpSpPr>
      <p:sp>
        <p:nvSpPr>
          <p:cNvPr id="231" name="Google Shape;231;p51"/>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32" name="Google Shape;232;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6" Type="http://schemas.openxmlformats.org/officeDocument/2006/relationships/theme" Target="../theme/theme3.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53" name="Shape 153"/>
        <p:cNvGrpSpPr/>
        <p:nvPr/>
      </p:nvGrpSpPr>
      <p:grpSpPr>
        <a:xfrm>
          <a:off x="0" y="0"/>
          <a:ext cx="0" cy="0"/>
          <a:chOff x="0" y="0"/>
          <a:chExt cx="0" cy="0"/>
        </a:xfrm>
      </p:grpSpPr>
      <p:sp>
        <p:nvSpPr>
          <p:cNvPr id="154" name="Google Shape;15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155" name="Google Shape;15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156" name="Google Shape;156;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56.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23.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23.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35.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34.png"/><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41.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hyperlink" Target="https://seaborn.pydata.org/generated/seaborn.kdeplot.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44.png"/><Relationship Id="rId4" Type="http://schemas.openxmlformats.org/officeDocument/2006/relationships/hyperlink" Target="https://medium.com/@swethalakshmanan14/exploratory-data-analysis-in-python-ebdf643a33f6" TargetMode="External"/><Relationship Id="rId9" Type="http://schemas.openxmlformats.org/officeDocument/2006/relationships/image" Target="../media/image45.jpg"/><Relationship Id="rId5" Type="http://schemas.openxmlformats.org/officeDocument/2006/relationships/hyperlink" Target="https://towardsdatascience.com/exploratory-data-analysis-in-python-c9a77dfa39ce" TargetMode="External"/><Relationship Id="rId6" Type="http://schemas.openxmlformats.org/officeDocument/2006/relationships/hyperlink" Target="https://seaborn.pydata.org/introduction.html#introduction" TargetMode="External"/><Relationship Id="rId7" Type="http://schemas.openxmlformats.org/officeDocument/2006/relationships/hyperlink" Target="https://jakevdp.github.io/PythonDataScienceHandbook/" TargetMode="External"/><Relationship Id="rId8" Type="http://schemas.openxmlformats.org/officeDocument/2006/relationships/hyperlink" Target="https://towardsdatascience.com/10-tips-to-improve-your-plotting-f346fa468d18"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image" Target="../media/image4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97" name="Google Shape;297;p61"/>
          <p:cNvSpPr txBox="1"/>
          <p:nvPr/>
        </p:nvSpPr>
        <p:spPr>
          <a:xfrm>
            <a:off x="1252150" y="280575"/>
            <a:ext cx="73575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600">
                <a:solidFill>
                  <a:srgbClr val="009BDE"/>
                </a:solidFill>
                <a:latin typeface="Rubik"/>
                <a:ea typeface="Rubik"/>
                <a:cs typeface="Rubik"/>
                <a:sym typeface="Rubik"/>
              </a:rPr>
              <a:t>¿Por qué visualizar?</a:t>
            </a:r>
            <a:endParaRPr b="1" sz="2600">
              <a:solidFill>
                <a:srgbClr val="009BDE"/>
              </a:solidFill>
              <a:latin typeface="Rubik"/>
              <a:ea typeface="Rubik"/>
              <a:cs typeface="Rubik"/>
              <a:sym typeface="Rubik"/>
            </a:endParaRPr>
          </a:p>
        </p:txBody>
      </p:sp>
      <p:sp>
        <p:nvSpPr>
          <p:cNvPr id="298" name="Google Shape;298;p61"/>
          <p:cNvSpPr txBox="1"/>
          <p:nvPr/>
        </p:nvSpPr>
        <p:spPr>
          <a:xfrm>
            <a:off x="1252150" y="1263625"/>
            <a:ext cx="7357500" cy="8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414141"/>
                </a:solidFill>
                <a:latin typeface="Rubik"/>
                <a:ea typeface="Rubik"/>
                <a:cs typeface="Rubik"/>
                <a:sym typeface="Rubik"/>
              </a:rPr>
              <a:t>Hay veces que sólo indicadores numéricos no alcanzan para describir las características principales de nuestro dataset.</a:t>
            </a:r>
            <a:endParaRPr sz="2000">
              <a:solidFill>
                <a:srgbClr val="414141"/>
              </a:solidFill>
              <a:latin typeface="Rubik"/>
              <a:ea typeface="Rubik"/>
              <a:cs typeface="Rubik"/>
              <a:sym typeface="Rubik"/>
            </a:endParaRPr>
          </a:p>
        </p:txBody>
      </p:sp>
      <p:sp>
        <p:nvSpPr>
          <p:cNvPr id="299" name="Google Shape;299;p61"/>
          <p:cNvSpPr txBox="1"/>
          <p:nvPr/>
        </p:nvSpPr>
        <p:spPr>
          <a:xfrm>
            <a:off x="1301400" y="2234500"/>
            <a:ext cx="4202100" cy="13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9BDE"/>
                </a:solidFill>
                <a:latin typeface="Rubik"/>
                <a:ea typeface="Rubik"/>
                <a:cs typeface="Rubik"/>
                <a:sym typeface="Rubik"/>
              </a:rPr>
              <a:t>Supongamos un par de variables (x,y) cuyo </a:t>
            </a:r>
            <a:r>
              <a:rPr b="1" lang="es" sz="1800">
                <a:solidFill>
                  <a:srgbClr val="009BDE"/>
                </a:solidFill>
                <a:latin typeface="Rubik"/>
                <a:ea typeface="Rubik"/>
                <a:cs typeface="Rubik"/>
                <a:sym typeface="Rubik"/>
              </a:rPr>
              <a:t>coeficiente de correlación</a:t>
            </a:r>
            <a:r>
              <a:rPr lang="es" sz="1800">
                <a:solidFill>
                  <a:srgbClr val="009BDE"/>
                </a:solidFill>
                <a:latin typeface="Rubik"/>
                <a:ea typeface="Rubik"/>
                <a:cs typeface="Rubik"/>
                <a:sym typeface="Rubik"/>
              </a:rPr>
              <a:t> de Pearson es igual a cero. </a:t>
            </a:r>
            <a:endParaRPr sz="1800">
              <a:solidFill>
                <a:srgbClr val="009BDE"/>
              </a:solidFill>
              <a:latin typeface="Rubik"/>
              <a:ea typeface="Rubik"/>
              <a:cs typeface="Rubik"/>
              <a:sym typeface="Rubik"/>
            </a:endParaRPr>
          </a:p>
          <a:p>
            <a:pPr indent="0" lvl="0" marL="0" rtl="0" algn="l">
              <a:spcBef>
                <a:spcPts val="0"/>
              </a:spcBef>
              <a:spcAft>
                <a:spcPts val="0"/>
              </a:spcAft>
              <a:buNone/>
            </a:pPr>
            <a:r>
              <a:rPr lang="es" sz="1800">
                <a:solidFill>
                  <a:srgbClr val="009BDE"/>
                </a:solidFill>
                <a:latin typeface="Rubik"/>
                <a:ea typeface="Rubik"/>
                <a:cs typeface="Rubik"/>
                <a:sym typeface="Rubik"/>
              </a:rPr>
              <a:t>¿Cómo imaginan su distribución?</a:t>
            </a:r>
            <a:endParaRPr sz="1800">
              <a:solidFill>
                <a:srgbClr val="009BDE"/>
              </a:solidFill>
              <a:latin typeface="Rubik"/>
              <a:ea typeface="Rubik"/>
              <a:cs typeface="Rubik"/>
              <a:sym typeface="Rubik"/>
            </a:endParaRPr>
          </a:p>
        </p:txBody>
      </p:sp>
      <p:pic>
        <p:nvPicPr>
          <p:cNvPr id="300" name="Google Shape;300;p61"/>
          <p:cNvPicPr preferRelativeResize="0"/>
          <p:nvPr/>
        </p:nvPicPr>
        <p:blipFill rotWithShape="1">
          <a:blip r:embed="rId3">
            <a:alphaModFix/>
          </a:blip>
          <a:srcRect b="72560" l="44463" r="41064" t="5869"/>
          <a:stretch/>
        </p:blipFill>
        <p:spPr>
          <a:xfrm>
            <a:off x="5719276" y="2405025"/>
            <a:ext cx="1619107" cy="1102189"/>
          </a:xfrm>
          <a:prstGeom prst="rect">
            <a:avLst/>
          </a:prstGeom>
          <a:noFill/>
          <a:ln>
            <a:noFill/>
          </a:ln>
        </p:spPr>
      </p:pic>
      <p:pic>
        <p:nvPicPr>
          <p:cNvPr id="301" name="Google Shape;301;p61"/>
          <p:cNvPicPr preferRelativeResize="0"/>
          <p:nvPr/>
        </p:nvPicPr>
        <p:blipFill rotWithShape="1">
          <a:blip r:embed="rId3">
            <a:alphaModFix/>
          </a:blip>
          <a:srcRect b="40799" l="44462" r="41064" t="41757"/>
          <a:stretch/>
        </p:blipFill>
        <p:spPr>
          <a:xfrm>
            <a:off x="7079762" y="2462118"/>
            <a:ext cx="1794816" cy="988004"/>
          </a:xfrm>
          <a:prstGeom prst="rect">
            <a:avLst/>
          </a:prstGeom>
          <a:noFill/>
          <a:ln>
            <a:noFill/>
          </a:ln>
        </p:spPr>
      </p:pic>
      <p:pic>
        <p:nvPicPr>
          <p:cNvPr id="302" name="Google Shape;302;p61"/>
          <p:cNvPicPr preferRelativeResize="0"/>
          <p:nvPr/>
        </p:nvPicPr>
        <p:blipFill rotWithShape="1">
          <a:blip r:embed="rId4">
            <a:alphaModFix/>
          </a:blip>
          <a:srcRect b="0" l="0" r="0" t="62231"/>
          <a:stretch/>
        </p:blipFill>
        <p:spPr>
          <a:xfrm>
            <a:off x="875950" y="3664375"/>
            <a:ext cx="7815850" cy="134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08" name="Google Shape;308;p62"/>
          <p:cNvSpPr txBox="1"/>
          <p:nvPr/>
        </p:nvSpPr>
        <p:spPr>
          <a:xfrm>
            <a:off x="1252150" y="280575"/>
            <a:ext cx="73575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600">
                <a:solidFill>
                  <a:srgbClr val="009BDE"/>
                </a:solidFill>
                <a:latin typeface="Rubik"/>
                <a:ea typeface="Rubik"/>
                <a:cs typeface="Rubik"/>
                <a:sym typeface="Rubik"/>
              </a:rPr>
              <a:t>Herramientas de Visualización</a:t>
            </a:r>
            <a:endParaRPr b="1" sz="2600">
              <a:solidFill>
                <a:srgbClr val="009BDE"/>
              </a:solidFill>
              <a:latin typeface="Rubik"/>
              <a:ea typeface="Rubik"/>
              <a:cs typeface="Rubik"/>
              <a:sym typeface="Rubik"/>
            </a:endParaRPr>
          </a:p>
        </p:txBody>
      </p:sp>
      <p:cxnSp>
        <p:nvCxnSpPr>
          <p:cNvPr id="309" name="Google Shape;309;p62"/>
          <p:cNvCxnSpPr/>
          <p:nvPr/>
        </p:nvCxnSpPr>
        <p:spPr>
          <a:xfrm rot="10800000">
            <a:off x="2289825" y="1629275"/>
            <a:ext cx="0" cy="3079200"/>
          </a:xfrm>
          <a:prstGeom prst="straightConnector1">
            <a:avLst/>
          </a:prstGeom>
          <a:noFill/>
          <a:ln cap="flat" cmpd="sng" w="19050">
            <a:solidFill>
              <a:srgbClr val="595959"/>
            </a:solidFill>
            <a:prstDash val="solid"/>
            <a:round/>
            <a:headEnd len="med" w="med" type="none"/>
            <a:tailEnd len="med" w="med" type="triangle"/>
          </a:ln>
        </p:spPr>
      </p:cxnSp>
      <p:pic>
        <p:nvPicPr>
          <p:cNvPr id="310" name="Google Shape;310;p62"/>
          <p:cNvPicPr preferRelativeResize="0"/>
          <p:nvPr/>
        </p:nvPicPr>
        <p:blipFill>
          <a:blip r:embed="rId3">
            <a:alphaModFix/>
          </a:blip>
          <a:stretch>
            <a:fillRect/>
          </a:stretch>
        </p:blipFill>
        <p:spPr>
          <a:xfrm>
            <a:off x="2547824" y="4147300"/>
            <a:ext cx="2024185" cy="485100"/>
          </a:xfrm>
          <a:prstGeom prst="rect">
            <a:avLst/>
          </a:prstGeom>
          <a:noFill/>
          <a:ln>
            <a:noFill/>
          </a:ln>
        </p:spPr>
      </p:pic>
      <p:sp>
        <p:nvSpPr>
          <p:cNvPr id="311" name="Google Shape;311;p62"/>
          <p:cNvSpPr txBox="1"/>
          <p:nvPr/>
        </p:nvSpPr>
        <p:spPr>
          <a:xfrm>
            <a:off x="959325" y="4029850"/>
            <a:ext cx="13482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14141"/>
                </a:solidFill>
                <a:latin typeface="Rubik"/>
                <a:ea typeface="Rubik"/>
                <a:cs typeface="Rubik"/>
                <a:sym typeface="Rubik"/>
              </a:rPr>
              <a:t>Bajo</a:t>
            </a:r>
            <a:endParaRPr sz="1800">
              <a:solidFill>
                <a:srgbClr val="414141"/>
              </a:solidFill>
              <a:latin typeface="Rubik"/>
              <a:ea typeface="Rubik"/>
              <a:cs typeface="Rubik"/>
              <a:sym typeface="Rubik"/>
            </a:endParaRPr>
          </a:p>
          <a:p>
            <a:pPr indent="0" lvl="0" marL="0" rtl="0" algn="ctr">
              <a:spcBef>
                <a:spcPts val="0"/>
              </a:spcBef>
              <a:spcAft>
                <a:spcPts val="0"/>
              </a:spcAft>
              <a:buNone/>
            </a:pPr>
            <a:r>
              <a:rPr lang="es" sz="1800">
                <a:solidFill>
                  <a:srgbClr val="414141"/>
                </a:solidFill>
                <a:latin typeface="Rubik"/>
                <a:ea typeface="Rubik"/>
                <a:cs typeface="Rubik"/>
                <a:sym typeface="Rubik"/>
              </a:rPr>
              <a:t>(complejo)</a:t>
            </a:r>
            <a:endParaRPr sz="1800">
              <a:solidFill>
                <a:srgbClr val="414141"/>
              </a:solidFill>
              <a:latin typeface="Rubik"/>
              <a:ea typeface="Rubik"/>
              <a:cs typeface="Rubik"/>
              <a:sym typeface="Rubik"/>
            </a:endParaRPr>
          </a:p>
        </p:txBody>
      </p:sp>
      <p:sp>
        <p:nvSpPr>
          <p:cNvPr id="312" name="Google Shape;312;p62"/>
          <p:cNvSpPr txBox="1"/>
          <p:nvPr/>
        </p:nvSpPr>
        <p:spPr>
          <a:xfrm>
            <a:off x="959325" y="2064000"/>
            <a:ext cx="13482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14141"/>
                </a:solidFill>
                <a:latin typeface="Rubik"/>
                <a:ea typeface="Rubik"/>
                <a:cs typeface="Rubik"/>
                <a:sym typeface="Rubik"/>
              </a:rPr>
              <a:t>Alto</a:t>
            </a:r>
            <a:endParaRPr sz="1800">
              <a:solidFill>
                <a:srgbClr val="414141"/>
              </a:solidFill>
              <a:latin typeface="Rubik"/>
              <a:ea typeface="Rubik"/>
              <a:cs typeface="Rubik"/>
              <a:sym typeface="Rubik"/>
            </a:endParaRPr>
          </a:p>
          <a:p>
            <a:pPr indent="0" lvl="0" marL="0" rtl="0" algn="ctr">
              <a:spcBef>
                <a:spcPts val="0"/>
              </a:spcBef>
              <a:spcAft>
                <a:spcPts val="0"/>
              </a:spcAft>
              <a:buNone/>
            </a:pPr>
            <a:r>
              <a:rPr lang="es" sz="1800">
                <a:solidFill>
                  <a:srgbClr val="414141"/>
                </a:solidFill>
                <a:latin typeface="Rubik"/>
                <a:ea typeface="Rubik"/>
                <a:cs typeface="Rubik"/>
                <a:sym typeface="Rubik"/>
              </a:rPr>
              <a:t>(simple)</a:t>
            </a:r>
            <a:endParaRPr sz="1800">
              <a:solidFill>
                <a:srgbClr val="414141"/>
              </a:solidFill>
              <a:latin typeface="Rubik"/>
              <a:ea typeface="Rubik"/>
              <a:cs typeface="Rubik"/>
              <a:sym typeface="Rubik"/>
            </a:endParaRPr>
          </a:p>
        </p:txBody>
      </p:sp>
      <p:sp>
        <p:nvSpPr>
          <p:cNvPr id="313" name="Google Shape;313;p62"/>
          <p:cNvSpPr txBox="1"/>
          <p:nvPr/>
        </p:nvSpPr>
        <p:spPr>
          <a:xfrm rot="-5400000">
            <a:off x="54825" y="3015450"/>
            <a:ext cx="1348200" cy="4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414141"/>
                </a:solidFill>
                <a:latin typeface="Rubik"/>
                <a:ea typeface="Rubik"/>
                <a:cs typeface="Rubik"/>
                <a:sym typeface="Rubik"/>
              </a:rPr>
              <a:t>Nivel</a:t>
            </a:r>
            <a:endParaRPr b="1" sz="1800">
              <a:solidFill>
                <a:srgbClr val="414141"/>
              </a:solidFill>
              <a:latin typeface="Rubik"/>
              <a:ea typeface="Rubik"/>
              <a:cs typeface="Rubik"/>
              <a:sym typeface="Rubik"/>
            </a:endParaRPr>
          </a:p>
        </p:txBody>
      </p:sp>
      <p:pic>
        <p:nvPicPr>
          <p:cNvPr id="314" name="Google Shape;314;p62"/>
          <p:cNvPicPr preferRelativeResize="0"/>
          <p:nvPr/>
        </p:nvPicPr>
        <p:blipFill>
          <a:blip r:embed="rId4">
            <a:alphaModFix/>
          </a:blip>
          <a:stretch>
            <a:fillRect/>
          </a:stretch>
        </p:blipFill>
        <p:spPr>
          <a:xfrm>
            <a:off x="6834600" y="2045845"/>
            <a:ext cx="1456374" cy="471634"/>
          </a:xfrm>
          <a:prstGeom prst="rect">
            <a:avLst/>
          </a:prstGeom>
          <a:noFill/>
          <a:ln>
            <a:noFill/>
          </a:ln>
        </p:spPr>
      </p:pic>
      <p:pic>
        <p:nvPicPr>
          <p:cNvPr id="315" name="Google Shape;315;p62"/>
          <p:cNvPicPr preferRelativeResize="0"/>
          <p:nvPr/>
        </p:nvPicPr>
        <p:blipFill rotWithShape="1">
          <a:blip r:embed="rId5">
            <a:alphaModFix/>
          </a:blip>
          <a:srcRect b="25278" l="0" r="0" t="25283"/>
          <a:stretch/>
        </p:blipFill>
        <p:spPr>
          <a:xfrm>
            <a:off x="2831728" y="1921650"/>
            <a:ext cx="1456379" cy="720000"/>
          </a:xfrm>
          <a:prstGeom prst="rect">
            <a:avLst/>
          </a:prstGeom>
          <a:noFill/>
          <a:ln>
            <a:noFill/>
          </a:ln>
        </p:spPr>
      </p:pic>
      <p:pic>
        <p:nvPicPr>
          <p:cNvPr id="316" name="Google Shape;316;p62"/>
          <p:cNvPicPr preferRelativeResize="0"/>
          <p:nvPr/>
        </p:nvPicPr>
        <p:blipFill>
          <a:blip r:embed="rId6">
            <a:alphaModFix/>
          </a:blip>
          <a:stretch>
            <a:fillRect/>
          </a:stretch>
        </p:blipFill>
        <p:spPr>
          <a:xfrm>
            <a:off x="5081275" y="1794224"/>
            <a:ext cx="1009050" cy="974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22" name="Google Shape;322;p63"/>
          <p:cNvSpPr txBox="1"/>
          <p:nvPr/>
        </p:nvSpPr>
        <p:spPr>
          <a:xfrm>
            <a:off x="1252150" y="280575"/>
            <a:ext cx="73575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600">
                <a:solidFill>
                  <a:srgbClr val="009BDE"/>
                </a:solidFill>
                <a:latin typeface="Rubik"/>
                <a:ea typeface="Rubik"/>
                <a:cs typeface="Rubik"/>
                <a:sym typeface="Rubik"/>
              </a:rPr>
              <a:t>Herramientas de Visualización</a:t>
            </a:r>
            <a:endParaRPr b="1" sz="2600">
              <a:solidFill>
                <a:srgbClr val="009BDE"/>
              </a:solidFill>
              <a:latin typeface="Rubik"/>
              <a:ea typeface="Rubik"/>
              <a:cs typeface="Rubik"/>
              <a:sym typeface="Rubik"/>
            </a:endParaRPr>
          </a:p>
        </p:txBody>
      </p:sp>
      <p:cxnSp>
        <p:nvCxnSpPr>
          <p:cNvPr id="323" name="Google Shape;323;p63"/>
          <p:cNvCxnSpPr/>
          <p:nvPr/>
        </p:nvCxnSpPr>
        <p:spPr>
          <a:xfrm rot="10800000">
            <a:off x="2289825" y="1629275"/>
            <a:ext cx="0" cy="3079200"/>
          </a:xfrm>
          <a:prstGeom prst="straightConnector1">
            <a:avLst/>
          </a:prstGeom>
          <a:noFill/>
          <a:ln cap="flat" cmpd="sng" w="19050">
            <a:solidFill>
              <a:srgbClr val="595959"/>
            </a:solidFill>
            <a:prstDash val="solid"/>
            <a:round/>
            <a:headEnd len="med" w="med" type="none"/>
            <a:tailEnd len="med" w="med" type="triangle"/>
          </a:ln>
        </p:spPr>
      </p:cxnSp>
      <p:pic>
        <p:nvPicPr>
          <p:cNvPr id="324" name="Google Shape;324;p63"/>
          <p:cNvPicPr preferRelativeResize="0"/>
          <p:nvPr/>
        </p:nvPicPr>
        <p:blipFill>
          <a:blip r:embed="rId3">
            <a:alphaModFix/>
          </a:blip>
          <a:stretch>
            <a:fillRect/>
          </a:stretch>
        </p:blipFill>
        <p:spPr>
          <a:xfrm>
            <a:off x="2547824" y="4147300"/>
            <a:ext cx="2024185" cy="485100"/>
          </a:xfrm>
          <a:prstGeom prst="rect">
            <a:avLst/>
          </a:prstGeom>
          <a:noFill/>
          <a:ln>
            <a:noFill/>
          </a:ln>
        </p:spPr>
      </p:pic>
      <p:sp>
        <p:nvSpPr>
          <p:cNvPr id="325" name="Google Shape;325;p63"/>
          <p:cNvSpPr txBox="1"/>
          <p:nvPr/>
        </p:nvSpPr>
        <p:spPr>
          <a:xfrm>
            <a:off x="959325" y="4029850"/>
            <a:ext cx="13482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14141"/>
                </a:solidFill>
                <a:latin typeface="Rubik"/>
                <a:ea typeface="Rubik"/>
                <a:cs typeface="Rubik"/>
                <a:sym typeface="Rubik"/>
              </a:rPr>
              <a:t>Bajo</a:t>
            </a:r>
            <a:endParaRPr sz="1800">
              <a:solidFill>
                <a:srgbClr val="414141"/>
              </a:solidFill>
              <a:latin typeface="Rubik"/>
              <a:ea typeface="Rubik"/>
              <a:cs typeface="Rubik"/>
              <a:sym typeface="Rubik"/>
            </a:endParaRPr>
          </a:p>
          <a:p>
            <a:pPr indent="0" lvl="0" marL="0" rtl="0" algn="ctr">
              <a:spcBef>
                <a:spcPts val="0"/>
              </a:spcBef>
              <a:spcAft>
                <a:spcPts val="0"/>
              </a:spcAft>
              <a:buNone/>
            </a:pPr>
            <a:r>
              <a:rPr lang="es" sz="1800">
                <a:solidFill>
                  <a:srgbClr val="414141"/>
                </a:solidFill>
                <a:latin typeface="Rubik"/>
                <a:ea typeface="Rubik"/>
                <a:cs typeface="Rubik"/>
                <a:sym typeface="Rubik"/>
              </a:rPr>
              <a:t>(complejo)</a:t>
            </a:r>
            <a:endParaRPr sz="1800">
              <a:solidFill>
                <a:srgbClr val="414141"/>
              </a:solidFill>
              <a:latin typeface="Rubik"/>
              <a:ea typeface="Rubik"/>
              <a:cs typeface="Rubik"/>
              <a:sym typeface="Rubik"/>
            </a:endParaRPr>
          </a:p>
        </p:txBody>
      </p:sp>
      <p:sp>
        <p:nvSpPr>
          <p:cNvPr id="326" name="Google Shape;326;p63"/>
          <p:cNvSpPr txBox="1"/>
          <p:nvPr/>
        </p:nvSpPr>
        <p:spPr>
          <a:xfrm>
            <a:off x="959325" y="2064000"/>
            <a:ext cx="13482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14141"/>
                </a:solidFill>
                <a:latin typeface="Rubik"/>
                <a:ea typeface="Rubik"/>
                <a:cs typeface="Rubik"/>
                <a:sym typeface="Rubik"/>
              </a:rPr>
              <a:t>Alto</a:t>
            </a:r>
            <a:endParaRPr sz="1800">
              <a:solidFill>
                <a:srgbClr val="414141"/>
              </a:solidFill>
              <a:latin typeface="Rubik"/>
              <a:ea typeface="Rubik"/>
              <a:cs typeface="Rubik"/>
              <a:sym typeface="Rubik"/>
            </a:endParaRPr>
          </a:p>
          <a:p>
            <a:pPr indent="0" lvl="0" marL="0" rtl="0" algn="ctr">
              <a:spcBef>
                <a:spcPts val="0"/>
              </a:spcBef>
              <a:spcAft>
                <a:spcPts val="0"/>
              </a:spcAft>
              <a:buNone/>
            </a:pPr>
            <a:r>
              <a:rPr lang="es" sz="1800">
                <a:solidFill>
                  <a:srgbClr val="414141"/>
                </a:solidFill>
                <a:latin typeface="Rubik"/>
                <a:ea typeface="Rubik"/>
                <a:cs typeface="Rubik"/>
                <a:sym typeface="Rubik"/>
              </a:rPr>
              <a:t>(simple)</a:t>
            </a:r>
            <a:endParaRPr sz="1800">
              <a:solidFill>
                <a:srgbClr val="414141"/>
              </a:solidFill>
              <a:latin typeface="Rubik"/>
              <a:ea typeface="Rubik"/>
              <a:cs typeface="Rubik"/>
              <a:sym typeface="Rubik"/>
            </a:endParaRPr>
          </a:p>
        </p:txBody>
      </p:sp>
      <p:sp>
        <p:nvSpPr>
          <p:cNvPr id="327" name="Google Shape;327;p63"/>
          <p:cNvSpPr txBox="1"/>
          <p:nvPr/>
        </p:nvSpPr>
        <p:spPr>
          <a:xfrm rot="-5400000">
            <a:off x="54825" y="3015450"/>
            <a:ext cx="1348200" cy="4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414141"/>
                </a:solidFill>
                <a:latin typeface="Rubik"/>
                <a:ea typeface="Rubik"/>
                <a:cs typeface="Rubik"/>
                <a:sym typeface="Rubik"/>
              </a:rPr>
              <a:t>Nivel</a:t>
            </a:r>
            <a:endParaRPr b="1" sz="1800">
              <a:solidFill>
                <a:srgbClr val="414141"/>
              </a:solidFill>
              <a:latin typeface="Rubik"/>
              <a:ea typeface="Rubik"/>
              <a:cs typeface="Rubik"/>
              <a:sym typeface="Rubik"/>
            </a:endParaRPr>
          </a:p>
        </p:txBody>
      </p:sp>
      <p:pic>
        <p:nvPicPr>
          <p:cNvPr id="328" name="Google Shape;328;p63"/>
          <p:cNvPicPr preferRelativeResize="0"/>
          <p:nvPr/>
        </p:nvPicPr>
        <p:blipFill rotWithShape="1">
          <a:blip r:embed="rId4">
            <a:alphaModFix/>
          </a:blip>
          <a:srcRect b="25278" l="0" r="0" t="25283"/>
          <a:stretch/>
        </p:blipFill>
        <p:spPr>
          <a:xfrm>
            <a:off x="2831728" y="1921650"/>
            <a:ext cx="1456379" cy="720000"/>
          </a:xfrm>
          <a:prstGeom prst="rect">
            <a:avLst/>
          </a:prstGeom>
          <a:noFill/>
          <a:ln>
            <a:noFill/>
          </a:ln>
        </p:spPr>
      </p:pic>
      <p:sp>
        <p:nvSpPr>
          <p:cNvPr id="329" name="Google Shape;329;p63"/>
          <p:cNvSpPr txBox="1"/>
          <p:nvPr/>
        </p:nvSpPr>
        <p:spPr>
          <a:xfrm>
            <a:off x="5656975" y="1921650"/>
            <a:ext cx="28998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E1446D"/>
                </a:solidFill>
                <a:latin typeface="Rubik"/>
                <a:ea typeface="Rubik"/>
                <a:cs typeface="Rubik"/>
                <a:sym typeface="Rubik"/>
              </a:rPr>
              <a:t>¡Usaremos éstas dos!</a:t>
            </a:r>
            <a:endParaRPr sz="3000">
              <a:solidFill>
                <a:srgbClr val="E1446D"/>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35" name="Google Shape;335;p64"/>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Documentación</a:t>
            </a:r>
            <a:endParaRPr sz="2800">
              <a:solidFill>
                <a:srgbClr val="FFFFFF"/>
              </a:solidFill>
              <a:latin typeface="Rubik Medium"/>
              <a:ea typeface="Rubik Medium"/>
              <a:cs typeface="Rubik Medium"/>
              <a:sym typeface="Rubik Medium"/>
            </a:endParaRPr>
          </a:p>
        </p:txBody>
      </p:sp>
      <p:pic>
        <p:nvPicPr>
          <p:cNvPr id="336" name="Google Shape;336;p64"/>
          <p:cNvPicPr preferRelativeResize="0"/>
          <p:nvPr/>
        </p:nvPicPr>
        <p:blipFill>
          <a:blip r:embed="rId3">
            <a:alphaModFix/>
          </a:blip>
          <a:stretch>
            <a:fillRect/>
          </a:stretch>
        </p:blipFill>
        <p:spPr>
          <a:xfrm>
            <a:off x="831943" y="4624250"/>
            <a:ext cx="1642382" cy="393600"/>
          </a:xfrm>
          <a:prstGeom prst="rect">
            <a:avLst/>
          </a:prstGeom>
          <a:noFill/>
          <a:ln>
            <a:noFill/>
          </a:ln>
        </p:spPr>
      </p:pic>
      <p:pic>
        <p:nvPicPr>
          <p:cNvPr id="337" name="Google Shape;337;p64"/>
          <p:cNvPicPr preferRelativeResize="0"/>
          <p:nvPr/>
        </p:nvPicPr>
        <p:blipFill rotWithShape="1">
          <a:blip r:embed="rId4">
            <a:alphaModFix/>
          </a:blip>
          <a:srcRect b="0" l="5737" r="31483" t="17931"/>
          <a:stretch/>
        </p:blipFill>
        <p:spPr>
          <a:xfrm>
            <a:off x="727650" y="1307425"/>
            <a:ext cx="3844349" cy="2826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43" name="Google Shape;343;p65"/>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Documentación</a:t>
            </a:r>
            <a:endParaRPr sz="2800">
              <a:solidFill>
                <a:srgbClr val="FFFFFF"/>
              </a:solidFill>
              <a:latin typeface="Rubik Medium"/>
              <a:ea typeface="Rubik Medium"/>
              <a:cs typeface="Rubik Medium"/>
              <a:sym typeface="Rubik Medium"/>
            </a:endParaRPr>
          </a:p>
        </p:txBody>
      </p:sp>
      <p:pic>
        <p:nvPicPr>
          <p:cNvPr id="344" name="Google Shape;344;p65"/>
          <p:cNvPicPr preferRelativeResize="0"/>
          <p:nvPr/>
        </p:nvPicPr>
        <p:blipFill>
          <a:blip r:embed="rId3">
            <a:alphaModFix/>
          </a:blip>
          <a:stretch>
            <a:fillRect/>
          </a:stretch>
        </p:blipFill>
        <p:spPr>
          <a:xfrm>
            <a:off x="831943" y="4624250"/>
            <a:ext cx="1642382" cy="393600"/>
          </a:xfrm>
          <a:prstGeom prst="rect">
            <a:avLst/>
          </a:prstGeom>
          <a:noFill/>
          <a:ln>
            <a:noFill/>
          </a:ln>
        </p:spPr>
      </p:pic>
      <p:pic>
        <p:nvPicPr>
          <p:cNvPr id="345" name="Google Shape;345;p65"/>
          <p:cNvPicPr preferRelativeResize="0"/>
          <p:nvPr/>
        </p:nvPicPr>
        <p:blipFill rotWithShape="1">
          <a:blip r:embed="rId4">
            <a:alphaModFix/>
          </a:blip>
          <a:srcRect b="0" l="5737" r="31483" t="17931"/>
          <a:stretch/>
        </p:blipFill>
        <p:spPr>
          <a:xfrm>
            <a:off x="727650" y="1307425"/>
            <a:ext cx="3844349" cy="2826824"/>
          </a:xfrm>
          <a:prstGeom prst="rect">
            <a:avLst/>
          </a:prstGeom>
          <a:noFill/>
          <a:ln>
            <a:noFill/>
          </a:ln>
        </p:spPr>
      </p:pic>
      <p:pic>
        <p:nvPicPr>
          <p:cNvPr id="346" name="Google Shape;346;p65"/>
          <p:cNvPicPr preferRelativeResize="0"/>
          <p:nvPr/>
        </p:nvPicPr>
        <p:blipFill rotWithShape="1">
          <a:blip r:embed="rId5">
            <a:alphaModFix/>
          </a:blip>
          <a:srcRect b="7312" l="28473" r="34131" t="20145"/>
          <a:stretch/>
        </p:blipFill>
        <p:spPr>
          <a:xfrm>
            <a:off x="5134500" y="1393325"/>
            <a:ext cx="3233976" cy="3528676"/>
          </a:xfrm>
          <a:prstGeom prst="rect">
            <a:avLst/>
          </a:prstGeom>
          <a:noFill/>
          <a:ln>
            <a:noFill/>
          </a:ln>
        </p:spPr>
      </p:pic>
      <p:sp>
        <p:nvSpPr>
          <p:cNvPr id="347" name="Google Shape;347;p65"/>
          <p:cNvSpPr/>
          <p:nvPr/>
        </p:nvSpPr>
        <p:spPr>
          <a:xfrm>
            <a:off x="2569475" y="2016875"/>
            <a:ext cx="982200" cy="13098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 name="Google Shape;348;p65"/>
          <p:cNvCxnSpPr/>
          <p:nvPr/>
        </p:nvCxnSpPr>
        <p:spPr>
          <a:xfrm>
            <a:off x="3551675" y="2709950"/>
            <a:ext cx="1403400" cy="0"/>
          </a:xfrm>
          <a:prstGeom prst="straightConnector1">
            <a:avLst/>
          </a:prstGeom>
          <a:noFill/>
          <a:ln cap="flat" cmpd="sng" w="19050">
            <a:solidFill>
              <a:srgbClr val="E1446D"/>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54" name="Google Shape;354;p66"/>
          <p:cNvSpPr txBox="1"/>
          <p:nvPr/>
        </p:nvSpPr>
        <p:spPr>
          <a:xfrm>
            <a:off x="1252150" y="280575"/>
            <a:ext cx="73575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600">
                <a:solidFill>
                  <a:srgbClr val="009BDE"/>
                </a:solidFill>
                <a:latin typeface="Rubik"/>
                <a:ea typeface="Rubik"/>
                <a:cs typeface="Rubik"/>
                <a:sym typeface="Rubik"/>
              </a:rPr>
              <a:t>Tipos de gráfico</a:t>
            </a:r>
            <a:endParaRPr b="1" sz="2600">
              <a:solidFill>
                <a:srgbClr val="009BDE"/>
              </a:solidFill>
              <a:latin typeface="Rubik"/>
              <a:ea typeface="Rubik"/>
              <a:cs typeface="Rubik"/>
              <a:sym typeface="Rubik"/>
            </a:endParaRPr>
          </a:p>
        </p:txBody>
      </p:sp>
      <p:cxnSp>
        <p:nvCxnSpPr>
          <p:cNvPr id="355" name="Google Shape;355;p66"/>
          <p:cNvCxnSpPr/>
          <p:nvPr/>
        </p:nvCxnSpPr>
        <p:spPr>
          <a:xfrm rot="10800000">
            <a:off x="2289825" y="1629275"/>
            <a:ext cx="0" cy="3079200"/>
          </a:xfrm>
          <a:prstGeom prst="straightConnector1">
            <a:avLst/>
          </a:prstGeom>
          <a:noFill/>
          <a:ln cap="flat" cmpd="sng" w="19050">
            <a:solidFill>
              <a:srgbClr val="595959"/>
            </a:solidFill>
            <a:prstDash val="solid"/>
            <a:round/>
            <a:headEnd len="med" w="med" type="none"/>
            <a:tailEnd len="med" w="med" type="triangle"/>
          </a:ln>
        </p:spPr>
      </p:cxnSp>
      <p:pic>
        <p:nvPicPr>
          <p:cNvPr id="356" name="Google Shape;356;p66"/>
          <p:cNvPicPr preferRelativeResize="0"/>
          <p:nvPr/>
        </p:nvPicPr>
        <p:blipFill>
          <a:blip r:embed="rId3">
            <a:alphaModFix/>
          </a:blip>
          <a:stretch>
            <a:fillRect/>
          </a:stretch>
        </p:blipFill>
        <p:spPr>
          <a:xfrm>
            <a:off x="2547824" y="4147300"/>
            <a:ext cx="2024185" cy="485100"/>
          </a:xfrm>
          <a:prstGeom prst="rect">
            <a:avLst/>
          </a:prstGeom>
          <a:noFill/>
          <a:ln>
            <a:noFill/>
          </a:ln>
        </p:spPr>
      </p:pic>
      <p:sp>
        <p:nvSpPr>
          <p:cNvPr id="357" name="Google Shape;357;p66"/>
          <p:cNvSpPr txBox="1"/>
          <p:nvPr/>
        </p:nvSpPr>
        <p:spPr>
          <a:xfrm>
            <a:off x="959325" y="4029850"/>
            <a:ext cx="13482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14141"/>
                </a:solidFill>
                <a:latin typeface="Rubik"/>
                <a:ea typeface="Rubik"/>
                <a:cs typeface="Rubik"/>
                <a:sym typeface="Rubik"/>
              </a:rPr>
              <a:t>Bajo</a:t>
            </a:r>
            <a:endParaRPr sz="1800">
              <a:solidFill>
                <a:srgbClr val="414141"/>
              </a:solidFill>
              <a:latin typeface="Rubik"/>
              <a:ea typeface="Rubik"/>
              <a:cs typeface="Rubik"/>
              <a:sym typeface="Rubik"/>
            </a:endParaRPr>
          </a:p>
          <a:p>
            <a:pPr indent="0" lvl="0" marL="0" rtl="0" algn="ctr">
              <a:spcBef>
                <a:spcPts val="0"/>
              </a:spcBef>
              <a:spcAft>
                <a:spcPts val="0"/>
              </a:spcAft>
              <a:buNone/>
            </a:pPr>
            <a:r>
              <a:rPr lang="es" sz="1800">
                <a:solidFill>
                  <a:srgbClr val="414141"/>
                </a:solidFill>
                <a:latin typeface="Rubik"/>
                <a:ea typeface="Rubik"/>
                <a:cs typeface="Rubik"/>
                <a:sym typeface="Rubik"/>
              </a:rPr>
              <a:t>(complejo)</a:t>
            </a:r>
            <a:endParaRPr sz="1800">
              <a:solidFill>
                <a:srgbClr val="414141"/>
              </a:solidFill>
              <a:latin typeface="Rubik"/>
              <a:ea typeface="Rubik"/>
              <a:cs typeface="Rubik"/>
              <a:sym typeface="Rubik"/>
            </a:endParaRPr>
          </a:p>
        </p:txBody>
      </p:sp>
      <p:sp>
        <p:nvSpPr>
          <p:cNvPr id="358" name="Google Shape;358;p66"/>
          <p:cNvSpPr txBox="1"/>
          <p:nvPr/>
        </p:nvSpPr>
        <p:spPr>
          <a:xfrm>
            <a:off x="959325" y="2064000"/>
            <a:ext cx="13482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14141"/>
                </a:solidFill>
                <a:latin typeface="Rubik"/>
                <a:ea typeface="Rubik"/>
                <a:cs typeface="Rubik"/>
                <a:sym typeface="Rubik"/>
              </a:rPr>
              <a:t>Alto</a:t>
            </a:r>
            <a:endParaRPr sz="1800">
              <a:solidFill>
                <a:srgbClr val="414141"/>
              </a:solidFill>
              <a:latin typeface="Rubik"/>
              <a:ea typeface="Rubik"/>
              <a:cs typeface="Rubik"/>
              <a:sym typeface="Rubik"/>
            </a:endParaRPr>
          </a:p>
          <a:p>
            <a:pPr indent="0" lvl="0" marL="0" rtl="0" algn="ctr">
              <a:spcBef>
                <a:spcPts val="0"/>
              </a:spcBef>
              <a:spcAft>
                <a:spcPts val="0"/>
              </a:spcAft>
              <a:buNone/>
            </a:pPr>
            <a:r>
              <a:rPr lang="es" sz="1800">
                <a:solidFill>
                  <a:srgbClr val="414141"/>
                </a:solidFill>
                <a:latin typeface="Rubik"/>
                <a:ea typeface="Rubik"/>
                <a:cs typeface="Rubik"/>
                <a:sym typeface="Rubik"/>
              </a:rPr>
              <a:t>(simple)</a:t>
            </a:r>
            <a:endParaRPr sz="1800">
              <a:solidFill>
                <a:srgbClr val="414141"/>
              </a:solidFill>
              <a:latin typeface="Rubik"/>
              <a:ea typeface="Rubik"/>
              <a:cs typeface="Rubik"/>
              <a:sym typeface="Rubik"/>
            </a:endParaRPr>
          </a:p>
        </p:txBody>
      </p:sp>
      <p:sp>
        <p:nvSpPr>
          <p:cNvPr id="359" name="Google Shape;359;p66"/>
          <p:cNvSpPr txBox="1"/>
          <p:nvPr/>
        </p:nvSpPr>
        <p:spPr>
          <a:xfrm rot="-5400000">
            <a:off x="54825" y="3015450"/>
            <a:ext cx="1348200" cy="4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414141"/>
                </a:solidFill>
                <a:latin typeface="Rubik"/>
                <a:ea typeface="Rubik"/>
                <a:cs typeface="Rubik"/>
                <a:sym typeface="Rubik"/>
              </a:rPr>
              <a:t>Nivel</a:t>
            </a:r>
            <a:endParaRPr b="1" sz="1800">
              <a:solidFill>
                <a:srgbClr val="414141"/>
              </a:solidFill>
              <a:latin typeface="Rubik"/>
              <a:ea typeface="Rubik"/>
              <a:cs typeface="Rubik"/>
              <a:sym typeface="Rubik"/>
            </a:endParaRPr>
          </a:p>
        </p:txBody>
      </p:sp>
      <p:pic>
        <p:nvPicPr>
          <p:cNvPr id="360" name="Google Shape;360;p66"/>
          <p:cNvPicPr preferRelativeResize="0"/>
          <p:nvPr/>
        </p:nvPicPr>
        <p:blipFill rotWithShape="1">
          <a:blip r:embed="rId4">
            <a:alphaModFix/>
          </a:blip>
          <a:srcRect b="25278" l="0" r="0" t="25283"/>
          <a:stretch/>
        </p:blipFill>
        <p:spPr>
          <a:xfrm>
            <a:off x="2831728" y="1921650"/>
            <a:ext cx="1456379" cy="720000"/>
          </a:xfrm>
          <a:prstGeom prst="rect">
            <a:avLst/>
          </a:prstGeom>
          <a:noFill/>
          <a:ln>
            <a:noFill/>
          </a:ln>
        </p:spPr>
      </p:pic>
      <p:sp>
        <p:nvSpPr>
          <p:cNvPr id="361" name="Google Shape;361;p66"/>
          <p:cNvSpPr txBox="1"/>
          <p:nvPr/>
        </p:nvSpPr>
        <p:spPr>
          <a:xfrm>
            <a:off x="5656975" y="1921650"/>
            <a:ext cx="28998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E1446D"/>
                </a:solidFill>
                <a:latin typeface="Rubik"/>
                <a:ea typeface="Rubik"/>
                <a:cs typeface="Rubik"/>
                <a:sym typeface="Rubik"/>
              </a:rPr>
              <a:t>¡Usaremos éstas dos!</a:t>
            </a:r>
            <a:endParaRPr sz="3000">
              <a:solidFill>
                <a:srgbClr val="E1446D"/>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67" name="Google Shape;367;p67"/>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Tipos de Gráficos</a:t>
            </a:r>
            <a:endParaRPr sz="2800">
              <a:solidFill>
                <a:srgbClr val="FFFFFF"/>
              </a:solidFill>
              <a:latin typeface="Rubik Medium"/>
              <a:ea typeface="Rubik Medium"/>
              <a:cs typeface="Rubik Medium"/>
              <a:sym typeface="Rubik Medium"/>
            </a:endParaRPr>
          </a:p>
        </p:txBody>
      </p:sp>
      <p:pic>
        <p:nvPicPr>
          <p:cNvPr id="368" name="Google Shape;368;p67"/>
          <p:cNvPicPr preferRelativeResize="0"/>
          <p:nvPr/>
        </p:nvPicPr>
        <p:blipFill rotWithShape="1">
          <a:blip r:embed="rId3">
            <a:alphaModFix/>
          </a:blip>
          <a:srcRect b="4133" l="35140" r="33506" t="56907"/>
          <a:stretch/>
        </p:blipFill>
        <p:spPr>
          <a:xfrm>
            <a:off x="3197750" y="1595325"/>
            <a:ext cx="2636851" cy="1843160"/>
          </a:xfrm>
          <a:prstGeom prst="rect">
            <a:avLst/>
          </a:prstGeom>
          <a:noFill/>
          <a:ln>
            <a:noFill/>
          </a:ln>
        </p:spPr>
      </p:pic>
      <p:pic>
        <p:nvPicPr>
          <p:cNvPr id="369" name="Google Shape;369;p67"/>
          <p:cNvPicPr preferRelativeResize="0"/>
          <p:nvPr/>
        </p:nvPicPr>
        <p:blipFill>
          <a:blip r:embed="rId4">
            <a:alphaModFix/>
          </a:blip>
          <a:stretch>
            <a:fillRect/>
          </a:stretch>
        </p:blipFill>
        <p:spPr>
          <a:xfrm>
            <a:off x="298375" y="1634388"/>
            <a:ext cx="2636850" cy="1739050"/>
          </a:xfrm>
          <a:prstGeom prst="rect">
            <a:avLst/>
          </a:prstGeom>
          <a:noFill/>
          <a:ln>
            <a:noFill/>
          </a:ln>
        </p:spPr>
      </p:pic>
      <p:pic>
        <p:nvPicPr>
          <p:cNvPr id="370" name="Google Shape;370;p67"/>
          <p:cNvPicPr preferRelativeResize="0"/>
          <p:nvPr/>
        </p:nvPicPr>
        <p:blipFill rotWithShape="1">
          <a:blip r:embed="rId5">
            <a:alphaModFix/>
          </a:blip>
          <a:srcRect b="8720" l="34956" r="34977" t="55376"/>
          <a:stretch/>
        </p:blipFill>
        <p:spPr>
          <a:xfrm>
            <a:off x="5951175" y="1531438"/>
            <a:ext cx="2895624" cy="1944942"/>
          </a:xfrm>
          <a:prstGeom prst="rect">
            <a:avLst/>
          </a:prstGeom>
          <a:noFill/>
          <a:ln>
            <a:noFill/>
          </a:ln>
        </p:spPr>
      </p:pic>
      <p:sp>
        <p:nvSpPr>
          <p:cNvPr id="371" name="Google Shape;371;p67"/>
          <p:cNvSpPr txBox="1"/>
          <p:nvPr/>
        </p:nvSpPr>
        <p:spPr>
          <a:xfrm>
            <a:off x="727650" y="3754050"/>
            <a:ext cx="76887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009BDE"/>
                </a:solidFill>
                <a:latin typeface="Rubik"/>
                <a:ea typeface="Rubik"/>
                <a:cs typeface="Rubik"/>
                <a:sym typeface="Rubik"/>
              </a:rPr>
              <a:t>¿Cómo llamamos a cada gráfico?</a:t>
            </a:r>
            <a:endParaRPr sz="3000">
              <a:solidFill>
                <a:srgbClr val="009BDE"/>
              </a:solidFill>
              <a:latin typeface="Rubik"/>
              <a:ea typeface="Rubik"/>
              <a:cs typeface="Rubik"/>
              <a:sym typeface="Rubik"/>
            </a:endParaRPr>
          </a:p>
          <a:p>
            <a:pPr indent="0" lvl="0" marL="0" rtl="0" algn="l">
              <a:spcBef>
                <a:spcPts val="0"/>
              </a:spcBef>
              <a:spcAft>
                <a:spcPts val="0"/>
              </a:spcAft>
              <a:buNone/>
            </a:pPr>
            <a:r>
              <a:rPr lang="es" sz="3000">
                <a:solidFill>
                  <a:srgbClr val="009BDE"/>
                </a:solidFill>
                <a:latin typeface="Rubik"/>
                <a:ea typeface="Rubik"/>
                <a:cs typeface="Rubik"/>
                <a:sym typeface="Rubik"/>
              </a:rPr>
              <a:t>¿Cuándo usarían uno u otro?</a:t>
            </a:r>
            <a:endParaRPr sz="3000">
              <a:solidFill>
                <a:srgbClr val="009BDE"/>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77" name="Google Shape;377;p68"/>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Tipos de Gráficos</a:t>
            </a:r>
            <a:endParaRPr sz="2800">
              <a:solidFill>
                <a:srgbClr val="FFFFFF"/>
              </a:solidFill>
              <a:latin typeface="Rubik Medium"/>
              <a:ea typeface="Rubik Medium"/>
              <a:cs typeface="Rubik Medium"/>
              <a:sym typeface="Rubik Medium"/>
            </a:endParaRPr>
          </a:p>
        </p:txBody>
      </p:sp>
      <p:pic>
        <p:nvPicPr>
          <p:cNvPr id="378" name="Google Shape;378;p68"/>
          <p:cNvPicPr preferRelativeResize="0"/>
          <p:nvPr/>
        </p:nvPicPr>
        <p:blipFill rotWithShape="1">
          <a:blip r:embed="rId3">
            <a:alphaModFix/>
          </a:blip>
          <a:srcRect b="4133" l="35140" r="33506" t="56907"/>
          <a:stretch/>
        </p:blipFill>
        <p:spPr>
          <a:xfrm>
            <a:off x="3197750" y="1595325"/>
            <a:ext cx="2636851" cy="1843160"/>
          </a:xfrm>
          <a:prstGeom prst="rect">
            <a:avLst/>
          </a:prstGeom>
          <a:noFill/>
          <a:ln>
            <a:noFill/>
          </a:ln>
        </p:spPr>
      </p:pic>
      <p:pic>
        <p:nvPicPr>
          <p:cNvPr id="379" name="Google Shape;379;p68"/>
          <p:cNvPicPr preferRelativeResize="0"/>
          <p:nvPr/>
        </p:nvPicPr>
        <p:blipFill>
          <a:blip r:embed="rId4">
            <a:alphaModFix/>
          </a:blip>
          <a:stretch>
            <a:fillRect/>
          </a:stretch>
        </p:blipFill>
        <p:spPr>
          <a:xfrm>
            <a:off x="298375" y="1634388"/>
            <a:ext cx="2636850" cy="1739050"/>
          </a:xfrm>
          <a:prstGeom prst="rect">
            <a:avLst/>
          </a:prstGeom>
          <a:noFill/>
          <a:ln>
            <a:noFill/>
          </a:ln>
        </p:spPr>
      </p:pic>
      <p:pic>
        <p:nvPicPr>
          <p:cNvPr id="380" name="Google Shape;380;p68"/>
          <p:cNvPicPr preferRelativeResize="0"/>
          <p:nvPr/>
        </p:nvPicPr>
        <p:blipFill rotWithShape="1">
          <a:blip r:embed="rId5">
            <a:alphaModFix/>
          </a:blip>
          <a:srcRect b="8720" l="34956" r="34977" t="55376"/>
          <a:stretch/>
        </p:blipFill>
        <p:spPr>
          <a:xfrm>
            <a:off x="5951175" y="1531438"/>
            <a:ext cx="2895624" cy="1944942"/>
          </a:xfrm>
          <a:prstGeom prst="rect">
            <a:avLst/>
          </a:prstGeom>
          <a:noFill/>
          <a:ln>
            <a:noFill/>
          </a:ln>
        </p:spPr>
      </p:pic>
      <p:sp>
        <p:nvSpPr>
          <p:cNvPr id="381" name="Google Shape;381;p68"/>
          <p:cNvSpPr txBox="1"/>
          <p:nvPr/>
        </p:nvSpPr>
        <p:spPr>
          <a:xfrm>
            <a:off x="582925" y="3517900"/>
            <a:ext cx="17079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009BDE"/>
                </a:solidFill>
                <a:latin typeface="Rubik"/>
                <a:ea typeface="Rubik"/>
                <a:cs typeface="Rubik"/>
                <a:sym typeface="Rubik"/>
              </a:rPr>
              <a:t>Line Plot</a:t>
            </a:r>
            <a:endParaRPr sz="1800">
              <a:solidFill>
                <a:srgbClr val="009BDE"/>
              </a:solidFill>
              <a:latin typeface="Rubik"/>
              <a:ea typeface="Rubik"/>
              <a:cs typeface="Rubik"/>
              <a:sym typeface="Rubik"/>
            </a:endParaRPr>
          </a:p>
        </p:txBody>
      </p:sp>
      <p:sp>
        <p:nvSpPr>
          <p:cNvPr id="382" name="Google Shape;382;p68"/>
          <p:cNvSpPr txBox="1"/>
          <p:nvPr/>
        </p:nvSpPr>
        <p:spPr>
          <a:xfrm>
            <a:off x="3897900" y="3517900"/>
            <a:ext cx="13482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009BDE"/>
                </a:solidFill>
                <a:latin typeface="Rubik"/>
                <a:ea typeface="Rubik"/>
                <a:cs typeface="Rubik"/>
                <a:sym typeface="Rubik"/>
              </a:rPr>
              <a:t>Scatter Plot</a:t>
            </a:r>
            <a:endParaRPr sz="1800">
              <a:solidFill>
                <a:srgbClr val="009BDE"/>
              </a:solidFill>
              <a:latin typeface="Rubik"/>
              <a:ea typeface="Rubik"/>
              <a:cs typeface="Rubik"/>
              <a:sym typeface="Rubik"/>
            </a:endParaRPr>
          </a:p>
        </p:txBody>
      </p:sp>
      <p:sp>
        <p:nvSpPr>
          <p:cNvPr id="383" name="Google Shape;383;p68"/>
          <p:cNvSpPr txBox="1"/>
          <p:nvPr/>
        </p:nvSpPr>
        <p:spPr>
          <a:xfrm>
            <a:off x="6678837" y="3517900"/>
            <a:ext cx="14403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009BDE"/>
                </a:solidFill>
                <a:latin typeface="Rubik"/>
                <a:ea typeface="Rubik"/>
                <a:cs typeface="Rubik"/>
                <a:sym typeface="Rubik"/>
              </a:rPr>
              <a:t>Histograma</a:t>
            </a:r>
            <a:endParaRPr sz="1800">
              <a:solidFill>
                <a:srgbClr val="009BDE"/>
              </a:solidFill>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89" name="Google Shape;389;p69"/>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Tipos de Gráficos</a:t>
            </a:r>
            <a:endParaRPr sz="2800">
              <a:solidFill>
                <a:srgbClr val="FFFFFF"/>
              </a:solidFill>
              <a:latin typeface="Rubik Medium"/>
              <a:ea typeface="Rubik Medium"/>
              <a:cs typeface="Rubik Medium"/>
              <a:sym typeface="Rubik Medium"/>
            </a:endParaRPr>
          </a:p>
        </p:txBody>
      </p:sp>
      <p:pic>
        <p:nvPicPr>
          <p:cNvPr id="390" name="Google Shape;390;p69"/>
          <p:cNvPicPr preferRelativeResize="0"/>
          <p:nvPr/>
        </p:nvPicPr>
        <p:blipFill rotWithShape="1">
          <a:blip r:embed="rId3">
            <a:alphaModFix/>
          </a:blip>
          <a:srcRect b="7884" l="34941" r="34332" t="53027"/>
          <a:stretch/>
        </p:blipFill>
        <p:spPr>
          <a:xfrm>
            <a:off x="727650" y="1755473"/>
            <a:ext cx="4043299" cy="2893450"/>
          </a:xfrm>
          <a:prstGeom prst="rect">
            <a:avLst/>
          </a:prstGeom>
          <a:noFill/>
          <a:ln>
            <a:noFill/>
          </a:ln>
        </p:spPr>
      </p:pic>
      <p:sp>
        <p:nvSpPr>
          <p:cNvPr id="391" name="Google Shape;391;p69"/>
          <p:cNvSpPr txBox="1"/>
          <p:nvPr/>
        </p:nvSpPr>
        <p:spPr>
          <a:xfrm>
            <a:off x="5202625" y="2113425"/>
            <a:ext cx="36342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009BDE"/>
                </a:solidFill>
                <a:latin typeface="Rubik"/>
                <a:ea typeface="Rubik"/>
                <a:cs typeface="Rubik"/>
                <a:sym typeface="Rubik"/>
              </a:rPr>
              <a:t>¿Y este tipo de gráfico?</a:t>
            </a:r>
            <a:endParaRPr sz="2400">
              <a:solidFill>
                <a:srgbClr val="009BDE"/>
              </a:solidFill>
              <a:latin typeface="Rubik"/>
              <a:ea typeface="Rubik"/>
              <a:cs typeface="Rubik"/>
              <a:sym typeface="Rubik"/>
            </a:endParaRPr>
          </a:p>
          <a:p>
            <a:pPr indent="0" lvl="0" marL="0" rtl="0" algn="l">
              <a:spcBef>
                <a:spcPts val="0"/>
              </a:spcBef>
              <a:spcAft>
                <a:spcPts val="0"/>
              </a:spcAft>
              <a:buNone/>
            </a:pPr>
            <a:r>
              <a:rPr lang="es" sz="2400">
                <a:solidFill>
                  <a:srgbClr val="009BDE"/>
                </a:solidFill>
                <a:latin typeface="Rubik"/>
                <a:ea typeface="Rubik"/>
                <a:cs typeface="Rubik"/>
                <a:sym typeface="Rubik"/>
              </a:rPr>
              <a:t>¿Cuándo será útil?</a:t>
            </a:r>
            <a:endParaRPr sz="2400">
              <a:solidFill>
                <a:srgbClr val="009BDE"/>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70"/>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Visualización de Datos - Seaborn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¡Bienvenidos/as</a:t>
            </a:r>
            <a:endParaRPr/>
          </a:p>
          <a:p>
            <a:pPr indent="0" lvl="0" marL="0" rtl="0" algn="l">
              <a:spcBef>
                <a:spcPts val="0"/>
              </a:spcBef>
              <a:spcAft>
                <a:spcPts val="0"/>
              </a:spcAft>
              <a:buNone/>
            </a:pPr>
            <a:r>
              <a:rPr lang="es"/>
              <a:t>a 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02" name="Google Shape;402;p71"/>
          <p:cNvPicPr preferRelativeResize="0"/>
          <p:nvPr/>
        </p:nvPicPr>
        <p:blipFill>
          <a:blip r:embed="rId3">
            <a:alphaModFix/>
          </a:blip>
          <a:stretch>
            <a:fillRect/>
          </a:stretch>
        </p:blipFill>
        <p:spPr>
          <a:xfrm>
            <a:off x="3631474" y="510825"/>
            <a:ext cx="2024185" cy="485100"/>
          </a:xfrm>
          <a:prstGeom prst="rect">
            <a:avLst/>
          </a:prstGeom>
          <a:noFill/>
          <a:ln>
            <a:noFill/>
          </a:ln>
        </p:spPr>
      </p:pic>
      <p:pic>
        <p:nvPicPr>
          <p:cNvPr id="403" name="Google Shape;403;p71"/>
          <p:cNvPicPr preferRelativeResize="0"/>
          <p:nvPr/>
        </p:nvPicPr>
        <p:blipFill rotWithShape="1">
          <a:blip r:embed="rId4">
            <a:alphaModFix/>
          </a:blip>
          <a:srcRect b="25278" l="0" r="0" t="25283"/>
          <a:stretch/>
        </p:blipFill>
        <p:spPr>
          <a:xfrm>
            <a:off x="1098678" y="393375"/>
            <a:ext cx="1456379" cy="720000"/>
          </a:xfrm>
          <a:prstGeom prst="rect">
            <a:avLst/>
          </a:prstGeom>
          <a:noFill/>
          <a:ln>
            <a:noFill/>
          </a:ln>
        </p:spPr>
      </p:pic>
      <p:sp>
        <p:nvSpPr>
          <p:cNvPr id="404" name="Google Shape;404;p71"/>
          <p:cNvSpPr txBox="1"/>
          <p:nvPr/>
        </p:nvSpPr>
        <p:spPr>
          <a:xfrm>
            <a:off x="2760063" y="485775"/>
            <a:ext cx="8070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400">
                <a:solidFill>
                  <a:srgbClr val="E1446D"/>
                </a:solidFill>
                <a:latin typeface="Rubik"/>
                <a:ea typeface="Rubik"/>
                <a:cs typeface="Rubik"/>
                <a:sym typeface="Rubik"/>
              </a:rPr>
              <a:t>o</a:t>
            </a:r>
            <a:endParaRPr sz="2400">
              <a:solidFill>
                <a:srgbClr val="E1446D"/>
              </a:solidFill>
              <a:latin typeface="Rubik"/>
              <a:ea typeface="Rubik"/>
              <a:cs typeface="Rubik"/>
              <a:sym typeface="Rubik"/>
            </a:endParaRPr>
          </a:p>
        </p:txBody>
      </p:sp>
      <p:pic>
        <p:nvPicPr>
          <p:cNvPr id="405" name="Google Shape;405;p71"/>
          <p:cNvPicPr preferRelativeResize="0"/>
          <p:nvPr/>
        </p:nvPicPr>
        <p:blipFill rotWithShape="1">
          <a:blip r:embed="rId5">
            <a:alphaModFix/>
          </a:blip>
          <a:srcRect b="33588" l="20043" r="11919" t="1619"/>
          <a:stretch/>
        </p:blipFill>
        <p:spPr>
          <a:xfrm>
            <a:off x="7107000" y="239425"/>
            <a:ext cx="1674000" cy="1594200"/>
          </a:xfrm>
          <a:prstGeom prst="ellipse">
            <a:avLst/>
          </a:prstGeom>
          <a:noFill/>
          <a:ln>
            <a:noFill/>
          </a:ln>
        </p:spPr>
      </p:pic>
      <p:sp>
        <p:nvSpPr>
          <p:cNvPr id="406" name="Google Shape;406;p71"/>
          <p:cNvSpPr txBox="1"/>
          <p:nvPr/>
        </p:nvSpPr>
        <p:spPr>
          <a:xfrm>
            <a:off x="5450563" y="485775"/>
            <a:ext cx="8070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400">
                <a:solidFill>
                  <a:srgbClr val="E1446D"/>
                </a:solidFill>
                <a:latin typeface="Rubik"/>
                <a:ea typeface="Rubik"/>
                <a:cs typeface="Rubik"/>
                <a:sym typeface="Rubik"/>
              </a:rPr>
              <a:t>?</a:t>
            </a:r>
            <a:endParaRPr sz="2400">
              <a:solidFill>
                <a:srgbClr val="E1446D"/>
              </a:solidFill>
              <a:latin typeface="Rubik"/>
              <a:ea typeface="Rubik"/>
              <a:cs typeface="Rubik"/>
              <a:sym typeface="Rubik"/>
            </a:endParaRPr>
          </a:p>
        </p:txBody>
      </p:sp>
      <p:sp>
        <p:nvSpPr>
          <p:cNvPr id="407" name="Google Shape;407;p71"/>
          <p:cNvSpPr txBox="1"/>
          <p:nvPr/>
        </p:nvSpPr>
        <p:spPr>
          <a:xfrm>
            <a:off x="471088" y="485775"/>
            <a:ext cx="8070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400">
                <a:solidFill>
                  <a:srgbClr val="E1446D"/>
                </a:solidFill>
                <a:latin typeface="Rubik"/>
                <a:ea typeface="Rubik"/>
                <a:cs typeface="Rubik"/>
                <a:sym typeface="Rubik"/>
              </a:rPr>
              <a:t>¿</a:t>
            </a:r>
            <a:endParaRPr sz="2400">
              <a:solidFill>
                <a:srgbClr val="E1446D"/>
              </a:solidFill>
              <a:latin typeface="Rubik"/>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13" name="Google Shape;413;p72"/>
          <p:cNvPicPr preferRelativeResize="0"/>
          <p:nvPr/>
        </p:nvPicPr>
        <p:blipFill>
          <a:blip r:embed="rId3">
            <a:alphaModFix/>
          </a:blip>
          <a:stretch>
            <a:fillRect/>
          </a:stretch>
        </p:blipFill>
        <p:spPr>
          <a:xfrm>
            <a:off x="3631474" y="510825"/>
            <a:ext cx="2024185" cy="485100"/>
          </a:xfrm>
          <a:prstGeom prst="rect">
            <a:avLst/>
          </a:prstGeom>
          <a:noFill/>
          <a:ln>
            <a:noFill/>
          </a:ln>
        </p:spPr>
      </p:pic>
      <p:pic>
        <p:nvPicPr>
          <p:cNvPr id="414" name="Google Shape;414;p72"/>
          <p:cNvPicPr preferRelativeResize="0"/>
          <p:nvPr/>
        </p:nvPicPr>
        <p:blipFill rotWithShape="1">
          <a:blip r:embed="rId4">
            <a:alphaModFix/>
          </a:blip>
          <a:srcRect b="25278" l="0" r="0" t="25283"/>
          <a:stretch/>
        </p:blipFill>
        <p:spPr>
          <a:xfrm>
            <a:off x="1098678" y="393375"/>
            <a:ext cx="1456379" cy="720000"/>
          </a:xfrm>
          <a:prstGeom prst="rect">
            <a:avLst/>
          </a:prstGeom>
          <a:noFill/>
          <a:ln>
            <a:noFill/>
          </a:ln>
        </p:spPr>
      </p:pic>
      <p:sp>
        <p:nvSpPr>
          <p:cNvPr id="415" name="Google Shape;415;p72"/>
          <p:cNvSpPr txBox="1"/>
          <p:nvPr/>
        </p:nvSpPr>
        <p:spPr>
          <a:xfrm>
            <a:off x="2760063" y="485775"/>
            <a:ext cx="8070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400">
                <a:solidFill>
                  <a:srgbClr val="E1446D"/>
                </a:solidFill>
                <a:latin typeface="Rubik"/>
                <a:ea typeface="Rubik"/>
                <a:cs typeface="Rubik"/>
                <a:sym typeface="Rubik"/>
              </a:rPr>
              <a:t>o</a:t>
            </a:r>
            <a:endParaRPr sz="2400">
              <a:solidFill>
                <a:srgbClr val="E1446D"/>
              </a:solidFill>
              <a:latin typeface="Rubik"/>
              <a:ea typeface="Rubik"/>
              <a:cs typeface="Rubik"/>
              <a:sym typeface="Rubik"/>
            </a:endParaRPr>
          </a:p>
        </p:txBody>
      </p:sp>
      <p:pic>
        <p:nvPicPr>
          <p:cNvPr id="416" name="Google Shape;416;p72"/>
          <p:cNvPicPr preferRelativeResize="0"/>
          <p:nvPr/>
        </p:nvPicPr>
        <p:blipFill rotWithShape="1">
          <a:blip r:embed="rId5">
            <a:alphaModFix/>
          </a:blip>
          <a:srcRect b="33588" l="20043" r="11919" t="1619"/>
          <a:stretch/>
        </p:blipFill>
        <p:spPr>
          <a:xfrm>
            <a:off x="7107000" y="239425"/>
            <a:ext cx="1674000" cy="1594200"/>
          </a:xfrm>
          <a:prstGeom prst="ellipse">
            <a:avLst/>
          </a:prstGeom>
          <a:noFill/>
          <a:ln>
            <a:noFill/>
          </a:ln>
        </p:spPr>
      </p:pic>
      <p:sp>
        <p:nvSpPr>
          <p:cNvPr id="417" name="Google Shape;417;p72"/>
          <p:cNvSpPr txBox="1"/>
          <p:nvPr/>
        </p:nvSpPr>
        <p:spPr>
          <a:xfrm>
            <a:off x="571075" y="1962800"/>
            <a:ext cx="6979800" cy="2577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Rubik"/>
              <a:buChar char="-"/>
            </a:pPr>
            <a:r>
              <a:rPr b="1" lang="es" sz="1600">
                <a:solidFill>
                  <a:srgbClr val="434343"/>
                </a:solidFill>
                <a:latin typeface="Rubik"/>
                <a:ea typeface="Rubik"/>
                <a:cs typeface="Rubik"/>
                <a:sym typeface="Rubik"/>
              </a:rPr>
              <a:t>Seaborn corre sobre Matplotlib</a:t>
            </a:r>
            <a:r>
              <a:rPr lang="es" sz="1600">
                <a:solidFill>
                  <a:srgbClr val="434343"/>
                </a:solidFill>
                <a:latin typeface="Rubik"/>
                <a:ea typeface="Rubik"/>
                <a:cs typeface="Rubik"/>
                <a:sym typeface="Rubik"/>
              </a:rPr>
              <a:t>. Es por esto que trabaja con objetos definidos en esa librería, como por ejemplo figuras y ejes.</a:t>
            </a:r>
            <a:endParaRPr sz="1600">
              <a:solidFill>
                <a:srgbClr val="434343"/>
              </a:solidFill>
              <a:latin typeface="Rubik"/>
              <a:ea typeface="Rubik"/>
              <a:cs typeface="Rubik"/>
              <a:sym typeface="Rubik"/>
            </a:endParaRPr>
          </a:p>
          <a:p>
            <a:pPr indent="-330200" lvl="0" marL="457200" rtl="0" algn="l">
              <a:spcBef>
                <a:spcPts val="1000"/>
              </a:spcBef>
              <a:spcAft>
                <a:spcPts val="0"/>
              </a:spcAft>
              <a:buClr>
                <a:srgbClr val="434343"/>
              </a:buClr>
              <a:buSzPts val="1600"/>
              <a:buFont typeface="Rubik"/>
              <a:buChar char="-"/>
            </a:pPr>
            <a:r>
              <a:rPr lang="es" sz="1600">
                <a:solidFill>
                  <a:srgbClr val="434343"/>
                </a:solidFill>
                <a:latin typeface="Rubik"/>
                <a:ea typeface="Rubik"/>
                <a:cs typeface="Rubik"/>
                <a:sym typeface="Rubik"/>
              </a:rPr>
              <a:t>La </a:t>
            </a:r>
            <a:r>
              <a:rPr b="1" lang="es" sz="1600">
                <a:solidFill>
                  <a:srgbClr val="434343"/>
                </a:solidFill>
                <a:latin typeface="Rubik"/>
                <a:ea typeface="Rubik"/>
                <a:cs typeface="Rubik"/>
                <a:sym typeface="Rubik"/>
              </a:rPr>
              <a:t>manera de utilizarlo</a:t>
            </a:r>
            <a:r>
              <a:rPr lang="es" sz="1600">
                <a:solidFill>
                  <a:srgbClr val="434343"/>
                </a:solidFill>
                <a:latin typeface="Rubik"/>
                <a:ea typeface="Rubik"/>
                <a:cs typeface="Rubik"/>
                <a:sym typeface="Rubik"/>
              </a:rPr>
              <a:t> es muy parecida (sabiendo usar Matplotlib resulta fácil usar Seaborn).</a:t>
            </a:r>
            <a:endParaRPr sz="1600">
              <a:solidFill>
                <a:srgbClr val="434343"/>
              </a:solidFill>
              <a:latin typeface="Rubik"/>
              <a:ea typeface="Rubik"/>
              <a:cs typeface="Rubik"/>
              <a:sym typeface="Rubik"/>
            </a:endParaRPr>
          </a:p>
          <a:p>
            <a:pPr indent="-330200" lvl="0" marL="457200" rtl="0" algn="l">
              <a:spcBef>
                <a:spcPts val="1000"/>
              </a:spcBef>
              <a:spcAft>
                <a:spcPts val="1000"/>
              </a:spcAft>
              <a:buClr>
                <a:srgbClr val="434343"/>
              </a:buClr>
              <a:buSzPts val="1600"/>
              <a:buFont typeface="Rubik"/>
              <a:buChar char="-"/>
            </a:pPr>
            <a:r>
              <a:rPr lang="es" sz="1600">
                <a:solidFill>
                  <a:srgbClr val="434343"/>
                </a:solidFill>
                <a:latin typeface="Rubik"/>
                <a:ea typeface="Rubik"/>
                <a:cs typeface="Rubik"/>
                <a:sym typeface="Rubik"/>
              </a:rPr>
              <a:t>La </a:t>
            </a:r>
            <a:r>
              <a:rPr b="1" lang="es" sz="1600">
                <a:solidFill>
                  <a:srgbClr val="434343"/>
                </a:solidFill>
                <a:latin typeface="Rubik"/>
                <a:ea typeface="Rubik"/>
                <a:cs typeface="Rubik"/>
                <a:sym typeface="Rubik"/>
              </a:rPr>
              <a:t>principal diferencia</a:t>
            </a:r>
            <a:r>
              <a:rPr lang="es" sz="1600">
                <a:solidFill>
                  <a:srgbClr val="434343"/>
                </a:solidFill>
                <a:latin typeface="Rubik"/>
                <a:ea typeface="Rubik"/>
                <a:cs typeface="Rubik"/>
                <a:sym typeface="Rubik"/>
              </a:rPr>
              <a:t> radica en la habilidad de Seaborn de poder importar los datos directamente desde un DataFrame. </a:t>
            </a:r>
            <a:endParaRPr sz="1600">
              <a:solidFill>
                <a:srgbClr val="434343"/>
              </a:solidFill>
              <a:latin typeface="Rubik"/>
              <a:ea typeface="Rubik"/>
              <a:cs typeface="Rubik"/>
              <a:sym typeface="Rubik"/>
            </a:endParaRPr>
          </a:p>
        </p:txBody>
      </p:sp>
      <p:sp>
        <p:nvSpPr>
          <p:cNvPr id="418" name="Google Shape;418;p72"/>
          <p:cNvSpPr txBox="1"/>
          <p:nvPr/>
        </p:nvSpPr>
        <p:spPr>
          <a:xfrm>
            <a:off x="5450563" y="485775"/>
            <a:ext cx="8070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400">
                <a:solidFill>
                  <a:srgbClr val="E1446D"/>
                </a:solidFill>
                <a:latin typeface="Rubik"/>
                <a:ea typeface="Rubik"/>
                <a:cs typeface="Rubik"/>
                <a:sym typeface="Rubik"/>
              </a:rPr>
              <a:t>?</a:t>
            </a:r>
            <a:endParaRPr sz="2400">
              <a:solidFill>
                <a:srgbClr val="E1446D"/>
              </a:solidFill>
              <a:latin typeface="Rubik"/>
              <a:ea typeface="Rubik"/>
              <a:cs typeface="Rubik"/>
              <a:sym typeface="Rubik"/>
            </a:endParaRPr>
          </a:p>
        </p:txBody>
      </p:sp>
      <p:sp>
        <p:nvSpPr>
          <p:cNvPr id="419" name="Google Shape;419;p72"/>
          <p:cNvSpPr txBox="1"/>
          <p:nvPr/>
        </p:nvSpPr>
        <p:spPr>
          <a:xfrm>
            <a:off x="471088" y="485775"/>
            <a:ext cx="8070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400">
                <a:solidFill>
                  <a:srgbClr val="E1446D"/>
                </a:solidFill>
                <a:latin typeface="Rubik"/>
                <a:ea typeface="Rubik"/>
                <a:cs typeface="Rubik"/>
                <a:sym typeface="Rubik"/>
              </a:rPr>
              <a:t>¿</a:t>
            </a:r>
            <a:endParaRPr sz="2400">
              <a:solidFill>
                <a:srgbClr val="E1446D"/>
              </a:solidFill>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25" name="Google Shape;425;p73"/>
          <p:cNvSpPr txBox="1"/>
          <p:nvPr/>
        </p:nvSpPr>
        <p:spPr>
          <a:xfrm>
            <a:off x="3497650" y="1609050"/>
            <a:ext cx="4992000" cy="813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666666"/>
              </a:buClr>
              <a:buSzPts val="1400"/>
              <a:buFont typeface="Rubik Light"/>
              <a:buChar char="-"/>
            </a:pPr>
            <a:r>
              <a:rPr lang="es">
                <a:solidFill>
                  <a:srgbClr val="666666"/>
                </a:solidFill>
                <a:latin typeface="Rubik Light"/>
                <a:ea typeface="Rubik Light"/>
                <a:cs typeface="Rubik Light"/>
                <a:sym typeface="Rubik Light"/>
              </a:rPr>
              <a:t>Facilita el trabajo con DataFrames</a:t>
            </a:r>
            <a:endParaRPr>
              <a:solidFill>
                <a:srgbClr val="666666"/>
              </a:solidFill>
              <a:latin typeface="Rubik Light"/>
              <a:ea typeface="Rubik Light"/>
              <a:cs typeface="Rubik Light"/>
              <a:sym typeface="Rubik Light"/>
            </a:endParaRPr>
          </a:p>
          <a:p>
            <a:pPr indent="-317500" lvl="0" marL="457200" marR="0" rtl="0" algn="l">
              <a:lnSpc>
                <a:spcPct val="100000"/>
              </a:lnSpc>
              <a:spcBef>
                <a:spcPts val="500"/>
              </a:spcBef>
              <a:spcAft>
                <a:spcPts val="0"/>
              </a:spcAft>
              <a:buClr>
                <a:srgbClr val="666666"/>
              </a:buClr>
              <a:buSzPts val="1400"/>
              <a:buFont typeface="Rubik Light"/>
              <a:buChar char="-"/>
            </a:pPr>
            <a:r>
              <a:rPr lang="es">
                <a:solidFill>
                  <a:srgbClr val="666666"/>
                </a:solidFill>
                <a:latin typeface="Rubik Light"/>
                <a:ea typeface="Rubik Light"/>
                <a:cs typeface="Rubik Light"/>
                <a:sym typeface="Rubik Light"/>
              </a:rPr>
              <a:t>Mejora automáticamente la estética de los gráficos</a:t>
            </a:r>
            <a:endParaRPr>
              <a:solidFill>
                <a:srgbClr val="666666"/>
              </a:solidFill>
              <a:latin typeface="Rubik Light"/>
              <a:ea typeface="Rubik Light"/>
              <a:cs typeface="Rubik Light"/>
              <a:sym typeface="Rubik Light"/>
            </a:endParaRPr>
          </a:p>
          <a:p>
            <a:pPr indent="-317500" lvl="0" marL="457200" marR="0" rtl="0" algn="l">
              <a:lnSpc>
                <a:spcPct val="100000"/>
              </a:lnSpc>
              <a:spcBef>
                <a:spcPts val="500"/>
              </a:spcBef>
              <a:spcAft>
                <a:spcPts val="0"/>
              </a:spcAft>
              <a:buClr>
                <a:srgbClr val="666666"/>
              </a:buClr>
              <a:buSzPts val="1400"/>
              <a:buFont typeface="Rubik Light"/>
              <a:buChar char="-"/>
            </a:pPr>
            <a:r>
              <a:rPr lang="es">
                <a:solidFill>
                  <a:srgbClr val="666666"/>
                </a:solidFill>
                <a:latin typeface="Rubik Light"/>
                <a:ea typeface="Rubik Light"/>
                <a:cs typeface="Rubik Light"/>
                <a:sym typeface="Rubik Light"/>
              </a:rPr>
              <a:t>Sintaxis sencilla para algunos gráficos complejos.</a:t>
            </a:r>
            <a:endParaRPr>
              <a:solidFill>
                <a:srgbClr val="666666"/>
              </a:solidFill>
              <a:latin typeface="Rubik Light"/>
              <a:ea typeface="Rubik Light"/>
              <a:cs typeface="Rubik Light"/>
              <a:sym typeface="Rubik Light"/>
            </a:endParaRPr>
          </a:p>
          <a:p>
            <a:pPr indent="0" lvl="0" marL="0" marR="0" rtl="0" algn="l">
              <a:lnSpc>
                <a:spcPct val="100000"/>
              </a:lnSpc>
              <a:spcBef>
                <a:spcPts val="500"/>
              </a:spcBef>
              <a:spcAft>
                <a:spcPts val="0"/>
              </a:spcAft>
              <a:buNone/>
            </a:pPr>
            <a:r>
              <a:t/>
            </a:r>
            <a:endParaRPr>
              <a:solidFill>
                <a:srgbClr val="E1446D"/>
              </a:solidFill>
              <a:latin typeface="Rubik Light"/>
              <a:ea typeface="Rubik Light"/>
              <a:cs typeface="Rubik Light"/>
              <a:sym typeface="Rubik Light"/>
            </a:endParaRPr>
          </a:p>
          <a:p>
            <a:pPr indent="0" lvl="0" marL="0" marR="0" rtl="0" algn="l">
              <a:lnSpc>
                <a:spcPct val="100000"/>
              </a:lnSpc>
              <a:spcBef>
                <a:spcPts val="0"/>
              </a:spcBef>
              <a:spcAft>
                <a:spcPts val="0"/>
              </a:spcAft>
              <a:buNone/>
            </a:pPr>
            <a:r>
              <a:t/>
            </a:r>
            <a:endParaRPr sz="1800">
              <a:solidFill>
                <a:srgbClr val="E1446D"/>
              </a:solidFill>
              <a:latin typeface="Rubik Light"/>
              <a:ea typeface="Rubik Light"/>
              <a:cs typeface="Rubik Light"/>
              <a:sym typeface="Rubik Light"/>
            </a:endParaRPr>
          </a:p>
        </p:txBody>
      </p:sp>
      <p:sp>
        <p:nvSpPr>
          <p:cNvPr id="426" name="Google Shape;426;p73"/>
          <p:cNvSpPr txBox="1"/>
          <p:nvPr/>
        </p:nvSpPr>
        <p:spPr>
          <a:xfrm>
            <a:off x="1294875" y="1609050"/>
            <a:ext cx="2089500" cy="81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lang="es" sz="1800">
                <a:solidFill>
                  <a:srgbClr val="666666"/>
                </a:solidFill>
                <a:latin typeface="Rubik"/>
                <a:ea typeface="Rubik"/>
                <a:cs typeface="Rubik"/>
                <a:sym typeface="Rubik"/>
              </a:rPr>
              <a:t>VENTAJAS</a:t>
            </a:r>
            <a:endParaRPr b="1" sz="1800">
              <a:solidFill>
                <a:srgbClr val="666666"/>
              </a:solidFill>
              <a:latin typeface="Rubik"/>
              <a:ea typeface="Rubik"/>
              <a:cs typeface="Rubik"/>
              <a:sym typeface="Rubik"/>
            </a:endParaRPr>
          </a:p>
          <a:p>
            <a:pPr indent="0" lvl="0" marL="0" marR="0" rtl="0" algn="r">
              <a:lnSpc>
                <a:spcPct val="100000"/>
              </a:lnSpc>
              <a:spcBef>
                <a:spcPts val="0"/>
              </a:spcBef>
              <a:spcAft>
                <a:spcPts val="0"/>
              </a:spcAft>
              <a:buNone/>
            </a:pPr>
            <a:r>
              <a:t/>
            </a:r>
            <a:endParaRPr sz="1800">
              <a:solidFill>
                <a:srgbClr val="666666"/>
              </a:solidFill>
              <a:latin typeface="Rubik"/>
              <a:ea typeface="Rubik"/>
              <a:cs typeface="Rubik"/>
              <a:sym typeface="Rubik"/>
            </a:endParaRPr>
          </a:p>
        </p:txBody>
      </p:sp>
      <p:cxnSp>
        <p:nvCxnSpPr>
          <p:cNvPr id="427" name="Google Shape;427;p73"/>
          <p:cNvCxnSpPr/>
          <p:nvPr/>
        </p:nvCxnSpPr>
        <p:spPr>
          <a:xfrm>
            <a:off x="3497650" y="1695950"/>
            <a:ext cx="0" cy="822300"/>
          </a:xfrm>
          <a:prstGeom prst="straightConnector1">
            <a:avLst/>
          </a:prstGeom>
          <a:noFill/>
          <a:ln cap="flat" cmpd="sng" w="9525">
            <a:solidFill>
              <a:srgbClr val="666666"/>
            </a:solidFill>
            <a:prstDash val="solid"/>
            <a:round/>
            <a:headEnd len="med" w="med" type="none"/>
            <a:tailEnd len="med" w="med" type="none"/>
          </a:ln>
        </p:spPr>
      </p:cxnSp>
      <p:pic>
        <p:nvPicPr>
          <p:cNvPr id="428" name="Google Shape;428;p73"/>
          <p:cNvPicPr preferRelativeResize="0"/>
          <p:nvPr/>
        </p:nvPicPr>
        <p:blipFill>
          <a:blip r:embed="rId3">
            <a:alphaModFix/>
          </a:blip>
          <a:stretch>
            <a:fillRect/>
          </a:stretch>
        </p:blipFill>
        <p:spPr>
          <a:xfrm>
            <a:off x="3631474" y="510825"/>
            <a:ext cx="2024185" cy="485100"/>
          </a:xfrm>
          <a:prstGeom prst="rect">
            <a:avLst/>
          </a:prstGeom>
          <a:noFill/>
          <a:ln>
            <a:noFill/>
          </a:ln>
        </p:spPr>
      </p:pic>
      <p:pic>
        <p:nvPicPr>
          <p:cNvPr id="429" name="Google Shape;429;p73"/>
          <p:cNvPicPr preferRelativeResize="0"/>
          <p:nvPr/>
        </p:nvPicPr>
        <p:blipFill rotWithShape="1">
          <a:blip r:embed="rId4">
            <a:alphaModFix/>
          </a:blip>
          <a:srcRect b="25278" l="0" r="0" t="25283"/>
          <a:stretch/>
        </p:blipFill>
        <p:spPr>
          <a:xfrm>
            <a:off x="1098678" y="393375"/>
            <a:ext cx="1456379" cy="720000"/>
          </a:xfrm>
          <a:prstGeom prst="rect">
            <a:avLst/>
          </a:prstGeom>
          <a:noFill/>
          <a:ln>
            <a:noFill/>
          </a:ln>
        </p:spPr>
      </p:pic>
      <p:sp>
        <p:nvSpPr>
          <p:cNvPr id="430" name="Google Shape;430;p73"/>
          <p:cNvSpPr txBox="1"/>
          <p:nvPr/>
        </p:nvSpPr>
        <p:spPr>
          <a:xfrm>
            <a:off x="2760063" y="485775"/>
            <a:ext cx="8070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400">
                <a:solidFill>
                  <a:srgbClr val="E1446D"/>
                </a:solidFill>
                <a:latin typeface="Rubik"/>
                <a:ea typeface="Rubik"/>
                <a:cs typeface="Rubik"/>
                <a:sym typeface="Rubik"/>
              </a:rPr>
              <a:t>VS.</a:t>
            </a:r>
            <a:endParaRPr sz="2400">
              <a:solidFill>
                <a:srgbClr val="E1446D"/>
              </a:solidFill>
              <a:latin typeface="Rubik"/>
              <a:ea typeface="Rubik"/>
              <a:cs typeface="Rubik"/>
              <a:sym typeface="Rubik"/>
            </a:endParaRPr>
          </a:p>
        </p:txBody>
      </p:sp>
      <p:sp>
        <p:nvSpPr>
          <p:cNvPr id="431" name="Google Shape;431;p73"/>
          <p:cNvSpPr txBox="1"/>
          <p:nvPr/>
        </p:nvSpPr>
        <p:spPr>
          <a:xfrm>
            <a:off x="3497650" y="2959525"/>
            <a:ext cx="4992000" cy="1414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666666"/>
              </a:buClr>
              <a:buSzPts val="1400"/>
              <a:buFont typeface="Rubik Light"/>
              <a:buChar char="-"/>
            </a:pPr>
            <a:r>
              <a:rPr lang="es">
                <a:solidFill>
                  <a:srgbClr val="666666"/>
                </a:solidFill>
                <a:latin typeface="Rubik Light"/>
                <a:ea typeface="Rubik Light"/>
                <a:cs typeface="Rubik Light"/>
                <a:sym typeface="Rubik Light"/>
              </a:rPr>
              <a:t>Precisa la instalación de una librería adicional (esto puede ser perjudicial en algunos contextos)</a:t>
            </a:r>
            <a:endParaRPr>
              <a:solidFill>
                <a:srgbClr val="666666"/>
              </a:solidFill>
              <a:latin typeface="Rubik Light"/>
              <a:ea typeface="Rubik Light"/>
              <a:cs typeface="Rubik Light"/>
              <a:sym typeface="Rubik Light"/>
            </a:endParaRPr>
          </a:p>
          <a:p>
            <a:pPr indent="-317500" lvl="0" marL="457200" marR="0" rtl="0" algn="l">
              <a:lnSpc>
                <a:spcPct val="100000"/>
              </a:lnSpc>
              <a:spcBef>
                <a:spcPts val="500"/>
              </a:spcBef>
              <a:spcAft>
                <a:spcPts val="500"/>
              </a:spcAft>
              <a:buClr>
                <a:srgbClr val="666666"/>
              </a:buClr>
              <a:buSzPts val="1400"/>
              <a:buFont typeface="Rubik Light"/>
              <a:buChar char="-"/>
            </a:pPr>
            <a:r>
              <a:rPr lang="es">
                <a:solidFill>
                  <a:srgbClr val="666666"/>
                </a:solidFill>
                <a:latin typeface="Rubik Light"/>
                <a:ea typeface="Rubik Light"/>
                <a:cs typeface="Rubik Light"/>
                <a:sym typeface="Rubik Light"/>
              </a:rPr>
              <a:t>Menos flexible (configurable) que Matplotlib</a:t>
            </a:r>
            <a:endParaRPr>
              <a:solidFill>
                <a:srgbClr val="666666"/>
              </a:solidFill>
              <a:latin typeface="Rubik Light"/>
              <a:ea typeface="Rubik Light"/>
              <a:cs typeface="Rubik Light"/>
              <a:sym typeface="Rubik Light"/>
            </a:endParaRPr>
          </a:p>
        </p:txBody>
      </p:sp>
      <p:sp>
        <p:nvSpPr>
          <p:cNvPr id="432" name="Google Shape;432;p73"/>
          <p:cNvSpPr txBox="1"/>
          <p:nvPr/>
        </p:nvSpPr>
        <p:spPr>
          <a:xfrm>
            <a:off x="1294875" y="2959525"/>
            <a:ext cx="2089500" cy="81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lang="es" sz="1800">
                <a:solidFill>
                  <a:srgbClr val="E1446D"/>
                </a:solidFill>
                <a:latin typeface="Rubik"/>
                <a:ea typeface="Rubik"/>
                <a:cs typeface="Rubik"/>
                <a:sym typeface="Rubik"/>
              </a:rPr>
              <a:t>DES</a:t>
            </a:r>
            <a:r>
              <a:rPr b="1" lang="es" sz="1800">
                <a:solidFill>
                  <a:srgbClr val="666666"/>
                </a:solidFill>
                <a:latin typeface="Rubik"/>
                <a:ea typeface="Rubik"/>
                <a:cs typeface="Rubik"/>
                <a:sym typeface="Rubik"/>
              </a:rPr>
              <a:t>VENTAJAS</a:t>
            </a:r>
            <a:endParaRPr b="1" sz="1800">
              <a:solidFill>
                <a:srgbClr val="666666"/>
              </a:solidFill>
              <a:latin typeface="Rubik"/>
              <a:ea typeface="Rubik"/>
              <a:cs typeface="Rubik"/>
              <a:sym typeface="Rubik"/>
            </a:endParaRPr>
          </a:p>
          <a:p>
            <a:pPr indent="0" lvl="0" marL="0" marR="0" rtl="0" algn="r">
              <a:lnSpc>
                <a:spcPct val="100000"/>
              </a:lnSpc>
              <a:spcBef>
                <a:spcPts val="0"/>
              </a:spcBef>
              <a:spcAft>
                <a:spcPts val="0"/>
              </a:spcAft>
              <a:buNone/>
            </a:pPr>
            <a:r>
              <a:t/>
            </a:r>
            <a:endParaRPr sz="1800">
              <a:solidFill>
                <a:srgbClr val="666666"/>
              </a:solidFill>
              <a:latin typeface="Rubik"/>
              <a:ea typeface="Rubik"/>
              <a:cs typeface="Rubik"/>
              <a:sym typeface="Rubik"/>
            </a:endParaRPr>
          </a:p>
        </p:txBody>
      </p:sp>
      <p:cxnSp>
        <p:nvCxnSpPr>
          <p:cNvPr id="433" name="Google Shape;433;p73"/>
          <p:cNvCxnSpPr/>
          <p:nvPr/>
        </p:nvCxnSpPr>
        <p:spPr>
          <a:xfrm>
            <a:off x="3497650" y="3046425"/>
            <a:ext cx="0" cy="82230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39" name="Google Shape;439;p74"/>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440" name="Google Shape;440;p74"/>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y DataFrames</a:t>
            </a:r>
            <a:endParaRPr sz="2400">
              <a:solidFill>
                <a:srgbClr val="E1446D"/>
              </a:solidFill>
              <a:latin typeface="Rubik"/>
              <a:ea typeface="Rubik"/>
              <a:cs typeface="Rubik"/>
              <a:sym typeface="Rubik"/>
            </a:endParaRPr>
          </a:p>
        </p:txBody>
      </p:sp>
      <p:pic>
        <p:nvPicPr>
          <p:cNvPr id="441" name="Google Shape;441;p74"/>
          <p:cNvPicPr preferRelativeResize="0"/>
          <p:nvPr/>
        </p:nvPicPr>
        <p:blipFill rotWithShape="1">
          <a:blip r:embed="rId4">
            <a:alphaModFix/>
          </a:blip>
          <a:srcRect b="38104" l="29995" r="34422" t="29970"/>
          <a:stretch/>
        </p:blipFill>
        <p:spPr>
          <a:xfrm>
            <a:off x="1098663" y="2118625"/>
            <a:ext cx="5515776" cy="2783624"/>
          </a:xfrm>
          <a:prstGeom prst="rect">
            <a:avLst/>
          </a:prstGeom>
          <a:noFill/>
          <a:ln>
            <a:noFill/>
          </a:ln>
        </p:spPr>
      </p:pic>
      <p:sp>
        <p:nvSpPr>
          <p:cNvPr id="442" name="Google Shape;442;p74"/>
          <p:cNvSpPr txBox="1"/>
          <p:nvPr/>
        </p:nvSpPr>
        <p:spPr>
          <a:xfrm>
            <a:off x="1098675" y="1362975"/>
            <a:ext cx="7458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800">
                <a:solidFill>
                  <a:srgbClr val="434343"/>
                </a:solidFill>
                <a:latin typeface="Rubik"/>
                <a:ea typeface="Rubik"/>
                <a:cs typeface="Rubik"/>
                <a:sym typeface="Rubik"/>
              </a:rPr>
              <a:t>Supongan que estamos trabajando con el dataset Iris:</a:t>
            </a:r>
            <a:endParaRPr sz="1800">
              <a:solidFill>
                <a:srgbClr val="434343"/>
              </a:solidFill>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48" name="Google Shape;448;p75"/>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449" name="Google Shape;449;p75"/>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y DataFrames</a:t>
            </a:r>
            <a:endParaRPr sz="2400">
              <a:solidFill>
                <a:srgbClr val="E1446D"/>
              </a:solidFill>
              <a:latin typeface="Rubik"/>
              <a:ea typeface="Rubik"/>
              <a:cs typeface="Rubik"/>
              <a:sym typeface="Rubik"/>
            </a:endParaRPr>
          </a:p>
        </p:txBody>
      </p:sp>
      <p:sp>
        <p:nvSpPr>
          <p:cNvPr id="450" name="Google Shape;450;p75"/>
          <p:cNvSpPr txBox="1"/>
          <p:nvPr/>
        </p:nvSpPr>
        <p:spPr>
          <a:xfrm>
            <a:off x="1098675" y="1362975"/>
            <a:ext cx="23811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434343"/>
                </a:solidFill>
                <a:latin typeface="Rubik"/>
                <a:ea typeface="Rubik"/>
                <a:cs typeface="Rubik"/>
                <a:sym typeface="Rubik"/>
              </a:rPr>
              <a:t>Con Seaborn podemos graficar tomando directamente los datos desde el DataFrame que los contiene:</a:t>
            </a:r>
            <a:endParaRPr sz="1600">
              <a:solidFill>
                <a:srgbClr val="434343"/>
              </a:solidFill>
              <a:latin typeface="Rubik"/>
              <a:ea typeface="Rubik"/>
              <a:cs typeface="Rubik"/>
              <a:sym typeface="Rubik"/>
            </a:endParaRPr>
          </a:p>
          <a:p>
            <a:pPr indent="0" lvl="0" marL="0" marR="0" rtl="0" algn="l">
              <a:lnSpc>
                <a:spcPct val="100000"/>
              </a:lnSpc>
              <a:spcBef>
                <a:spcPts val="1000"/>
              </a:spcBef>
              <a:spcAft>
                <a:spcPts val="1000"/>
              </a:spcAft>
              <a:buNone/>
            </a:pPr>
            <a:r>
              <a:t/>
            </a:r>
            <a:endParaRPr sz="1600">
              <a:solidFill>
                <a:srgbClr val="434343"/>
              </a:solidFill>
              <a:latin typeface="Rubik"/>
              <a:ea typeface="Rubik"/>
              <a:cs typeface="Rubik"/>
              <a:sym typeface="Rubik"/>
            </a:endParaRPr>
          </a:p>
        </p:txBody>
      </p:sp>
      <p:pic>
        <p:nvPicPr>
          <p:cNvPr id="451" name="Google Shape;451;p75"/>
          <p:cNvPicPr preferRelativeResize="0"/>
          <p:nvPr/>
        </p:nvPicPr>
        <p:blipFill rotWithShape="1">
          <a:blip r:embed="rId4">
            <a:alphaModFix/>
          </a:blip>
          <a:srcRect b="18592" l="30741" r="22367" t="32634"/>
          <a:stretch/>
        </p:blipFill>
        <p:spPr>
          <a:xfrm>
            <a:off x="3722727" y="1227412"/>
            <a:ext cx="5154072" cy="3015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57" name="Google Shape;457;p76"/>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458" name="Google Shape;458;p76"/>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y DataFrames</a:t>
            </a:r>
            <a:endParaRPr sz="2400">
              <a:solidFill>
                <a:srgbClr val="E1446D"/>
              </a:solidFill>
              <a:latin typeface="Rubik"/>
              <a:ea typeface="Rubik"/>
              <a:cs typeface="Rubik"/>
              <a:sym typeface="Rubik"/>
            </a:endParaRPr>
          </a:p>
        </p:txBody>
      </p:sp>
      <p:pic>
        <p:nvPicPr>
          <p:cNvPr id="459" name="Google Shape;459;p76"/>
          <p:cNvPicPr preferRelativeResize="0"/>
          <p:nvPr/>
        </p:nvPicPr>
        <p:blipFill rotWithShape="1">
          <a:blip r:embed="rId4">
            <a:alphaModFix/>
          </a:blip>
          <a:srcRect b="18592" l="30741" r="22367" t="32634"/>
          <a:stretch/>
        </p:blipFill>
        <p:spPr>
          <a:xfrm>
            <a:off x="690102" y="2044750"/>
            <a:ext cx="5154072" cy="3015700"/>
          </a:xfrm>
          <a:prstGeom prst="rect">
            <a:avLst/>
          </a:prstGeom>
          <a:noFill/>
          <a:ln>
            <a:noFill/>
          </a:ln>
        </p:spPr>
      </p:pic>
      <p:sp>
        <p:nvSpPr>
          <p:cNvPr id="460" name="Google Shape;460;p76"/>
          <p:cNvSpPr/>
          <p:nvPr/>
        </p:nvSpPr>
        <p:spPr>
          <a:xfrm>
            <a:off x="4651500" y="2120950"/>
            <a:ext cx="1142400" cy="3936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76"/>
          <p:cNvCxnSpPr/>
          <p:nvPr/>
        </p:nvCxnSpPr>
        <p:spPr>
          <a:xfrm>
            <a:off x="5793900" y="2317750"/>
            <a:ext cx="639300" cy="0"/>
          </a:xfrm>
          <a:prstGeom prst="straightConnector1">
            <a:avLst/>
          </a:prstGeom>
          <a:noFill/>
          <a:ln cap="flat" cmpd="sng" w="19050">
            <a:solidFill>
              <a:srgbClr val="E1446D"/>
            </a:solidFill>
            <a:prstDash val="solid"/>
            <a:round/>
            <a:headEnd len="med" w="med" type="none"/>
            <a:tailEnd len="med" w="med" type="triangle"/>
          </a:ln>
        </p:spPr>
      </p:cxnSp>
      <p:sp>
        <p:nvSpPr>
          <p:cNvPr id="462" name="Google Shape;462;p76"/>
          <p:cNvSpPr txBox="1"/>
          <p:nvPr/>
        </p:nvSpPr>
        <p:spPr>
          <a:xfrm>
            <a:off x="6433200" y="2120950"/>
            <a:ext cx="21237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Light"/>
                <a:ea typeface="Rubik Light"/>
                <a:cs typeface="Rubik Light"/>
                <a:sym typeface="Rubik Light"/>
              </a:rPr>
              <a:t>En ‘data’ le indicamos el nombre del </a:t>
            </a:r>
            <a:r>
              <a:rPr b="1" lang="es">
                <a:solidFill>
                  <a:srgbClr val="434343"/>
                </a:solidFill>
                <a:latin typeface="Rubik"/>
                <a:ea typeface="Rubik"/>
                <a:cs typeface="Rubik"/>
                <a:sym typeface="Rubik"/>
              </a:rPr>
              <a:t>DataFrame</a:t>
            </a:r>
            <a:endParaRPr b="1">
              <a:solidFill>
                <a:srgbClr val="434343"/>
              </a:solidFill>
              <a:latin typeface="Rubik"/>
              <a:ea typeface="Rubik"/>
              <a:cs typeface="Rubik"/>
              <a:sym typeface="Rubik"/>
            </a:endParaRPr>
          </a:p>
          <a:p>
            <a:pPr indent="0" lvl="0" marL="0" rtl="0" algn="l">
              <a:spcBef>
                <a:spcPts val="1000"/>
              </a:spcBef>
              <a:spcAft>
                <a:spcPts val="1000"/>
              </a:spcAft>
              <a:buNone/>
            </a:pPr>
            <a:r>
              <a:t/>
            </a:r>
            <a:endParaRPr>
              <a:solidFill>
                <a:srgbClr val="434343"/>
              </a:solidFill>
              <a:latin typeface="Rubik Light"/>
              <a:ea typeface="Rubik Light"/>
              <a:cs typeface="Rubik Light"/>
              <a:sym typeface="Rubik Light"/>
            </a:endParaRPr>
          </a:p>
        </p:txBody>
      </p:sp>
      <p:sp>
        <p:nvSpPr>
          <p:cNvPr id="463" name="Google Shape;463;p76"/>
          <p:cNvSpPr/>
          <p:nvPr/>
        </p:nvSpPr>
        <p:spPr>
          <a:xfrm>
            <a:off x="2232150" y="2120950"/>
            <a:ext cx="2318400" cy="3936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 name="Google Shape;464;p76"/>
          <p:cNvCxnSpPr>
            <a:stCxn id="463" idx="0"/>
          </p:cNvCxnSpPr>
          <p:nvPr/>
        </p:nvCxnSpPr>
        <p:spPr>
          <a:xfrm rot="10800000">
            <a:off x="3391350" y="1775050"/>
            <a:ext cx="0" cy="345900"/>
          </a:xfrm>
          <a:prstGeom prst="straightConnector1">
            <a:avLst/>
          </a:prstGeom>
          <a:noFill/>
          <a:ln cap="flat" cmpd="sng" w="19050">
            <a:solidFill>
              <a:srgbClr val="E1446D"/>
            </a:solidFill>
            <a:prstDash val="solid"/>
            <a:round/>
            <a:headEnd len="med" w="med" type="none"/>
            <a:tailEnd len="med" w="med" type="triangle"/>
          </a:ln>
        </p:spPr>
      </p:cxnSp>
      <p:sp>
        <p:nvSpPr>
          <p:cNvPr id="465" name="Google Shape;465;p76"/>
          <p:cNvSpPr txBox="1"/>
          <p:nvPr/>
        </p:nvSpPr>
        <p:spPr>
          <a:xfrm>
            <a:off x="1564375" y="1214713"/>
            <a:ext cx="427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a:solidFill>
                  <a:srgbClr val="434343"/>
                </a:solidFill>
                <a:latin typeface="Rubik Light"/>
                <a:ea typeface="Rubik Light"/>
                <a:cs typeface="Rubik Light"/>
                <a:sym typeface="Rubik Light"/>
              </a:rPr>
              <a:t>En </a:t>
            </a:r>
            <a:r>
              <a:rPr b="1" lang="es">
                <a:solidFill>
                  <a:srgbClr val="434343"/>
                </a:solidFill>
                <a:latin typeface="Rubik"/>
                <a:ea typeface="Rubik"/>
                <a:cs typeface="Rubik"/>
                <a:sym typeface="Rubik"/>
              </a:rPr>
              <a:t>‘x’ e ‘y’</a:t>
            </a:r>
            <a:r>
              <a:rPr lang="es">
                <a:solidFill>
                  <a:srgbClr val="434343"/>
                </a:solidFill>
                <a:latin typeface="Rubik Light"/>
                <a:ea typeface="Rubik Light"/>
                <a:cs typeface="Rubik Light"/>
                <a:sym typeface="Rubik Light"/>
              </a:rPr>
              <a:t> le decimos que columnas del DataFrame queremos que tome para graficar.</a:t>
            </a:r>
            <a:endParaRPr>
              <a:solidFill>
                <a:srgbClr val="434343"/>
              </a:solidFill>
              <a:latin typeface="Rubik Light"/>
              <a:ea typeface="Rubik Light"/>
              <a:cs typeface="Rubik Light"/>
              <a:sym typeface="Rubik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71" name="Google Shape;471;p77"/>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472" name="Google Shape;472;p77"/>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y DataFrames</a:t>
            </a:r>
            <a:endParaRPr sz="2400">
              <a:solidFill>
                <a:srgbClr val="E1446D"/>
              </a:solidFill>
              <a:latin typeface="Rubik"/>
              <a:ea typeface="Rubik"/>
              <a:cs typeface="Rubik"/>
              <a:sym typeface="Rubik"/>
            </a:endParaRPr>
          </a:p>
        </p:txBody>
      </p:sp>
      <p:pic>
        <p:nvPicPr>
          <p:cNvPr id="473" name="Google Shape;473;p77"/>
          <p:cNvPicPr preferRelativeResize="0"/>
          <p:nvPr/>
        </p:nvPicPr>
        <p:blipFill rotWithShape="1">
          <a:blip r:embed="rId4">
            <a:alphaModFix/>
          </a:blip>
          <a:srcRect b="18592" l="30741" r="22367" t="32634"/>
          <a:stretch/>
        </p:blipFill>
        <p:spPr>
          <a:xfrm>
            <a:off x="690102" y="2044750"/>
            <a:ext cx="5154072" cy="3015700"/>
          </a:xfrm>
          <a:prstGeom prst="rect">
            <a:avLst/>
          </a:prstGeom>
          <a:noFill/>
          <a:ln>
            <a:noFill/>
          </a:ln>
        </p:spPr>
      </p:pic>
      <p:sp>
        <p:nvSpPr>
          <p:cNvPr id="474" name="Google Shape;474;p77"/>
          <p:cNvSpPr/>
          <p:nvPr/>
        </p:nvSpPr>
        <p:spPr>
          <a:xfrm>
            <a:off x="4651500" y="2120950"/>
            <a:ext cx="1142400" cy="3936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 name="Google Shape;475;p77"/>
          <p:cNvCxnSpPr/>
          <p:nvPr/>
        </p:nvCxnSpPr>
        <p:spPr>
          <a:xfrm>
            <a:off x="5793900" y="2317750"/>
            <a:ext cx="639300" cy="0"/>
          </a:xfrm>
          <a:prstGeom prst="straightConnector1">
            <a:avLst/>
          </a:prstGeom>
          <a:noFill/>
          <a:ln cap="flat" cmpd="sng" w="19050">
            <a:solidFill>
              <a:srgbClr val="E1446D"/>
            </a:solidFill>
            <a:prstDash val="solid"/>
            <a:round/>
            <a:headEnd len="med" w="med" type="none"/>
            <a:tailEnd len="med" w="med" type="triangle"/>
          </a:ln>
        </p:spPr>
      </p:cxnSp>
      <p:sp>
        <p:nvSpPr>
          <p:cNvPr id="476" name="Google Shape;476;p77"/>
          <p:cNvSpPr txBox="1"/>
          <p:nvPr/>
        </p:nvSpPr>
        <p:spPr>
          <a:xfrm>
            <a:off x="6433200" y="2120950"/>
            <a:ext cx="21237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Light"/>
                <a:ea typeface="Rubik Light"/>
                <a:cs typeface="Rubik Light"/>
                <a:sym typeface="Rubik Light"/>
              </a:rPr>
              <a:t>En ‘data’ le indicamos el nombre del </a:t>
            </a:r>
            <a:r>
              <a:rPr b="1" lang="es">
                <a:solidFill>
                  <a:srgbClr val="434343"/>
                </a:solidFill>
                <a:latin typeface="Rubik"/>
                <a:ea typeface="Rubik"/>
                <a:cs typeface="Rubik"/>
                <a:sym typeface="Rubik"/>
              </a:rPr>
              <a:t>DataFrame</a:t>
            </a:r>
            <a:endParaRPr b="1">
              <a:solidFill>
                <a:srgbClr val="434343"/>
              </a:solidFill>
              <a:latin typeface="Rubik"/>
              <a:ea typeface="Rubik"/>
              <a:cs typeface="Rubik"/>
              <a:sym typeface="Rubik"/>
            </a:endParaRPr>
          </a:p>
          <a:p>
            <a:pPr indent="0" lvl="0" marL="0" rtl="0" algn="l">
              <a:spcBef>
                <a:spcPts val="1000"/>
              </a:spcBef>
              <a:spcAft>
                <a:spcPts val="1000"/>
              </a:spcAft>
              <a:buNone/>
            </a:pPr>
            <a:r>
              <a:t/>
            </a:r>
            <a:endParaRPr>
              <a:solidFill>
                <a:srgbClr val="434343"/>
              </a:solidFill>
              <a:latin typeface="Rubik Light"/>
              <a:ea typeface="Rubik Light"/>
              <a:cs typeface="Rubik Light"/>
              <a:sym typeface="Rubik Light"/>
            </a:endParaRPr>
          </a:p>
        </p:txBody>
      </p:sp>
      <p:sp>
        <p:nvSpPr>
          <p:cNvPr id="477" name="Google Shape;477;p77"/>
          <p:cNvSpPr/>
          <p:nvPr/>
        </p:nvSpPr>
        <p:spPr>
          <a:xfrm>
            <a:off x="2232150" y="2120950"/>
            <a:ext cx="2318400" cy="3936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 name="Google Shape;478;p77"/>
          <p:cNvCxnSpPr>
            <a:stCxn id="477" idx="0"/>
          </p:cNvCxnSpPr>
          <p:nvPr/>
        </p:nvCxnSpPr>
        <p:spPr>
          <a:xfrm rot="10800000">
            <a:off x="3391350" y="1775050"/>
            <a:ext cx="0" cy="345900"/>
          </a:xfrm>
          <a:prstGeom prst="straightConnector1">
            <a:avLst/>
          </a:prstGeom>
          <a:noFill/>
          <a:ln cap="flat" cmpd="sng" w="19050">
            <a:solidFill>
              <a:srgbClr val="E1446D"/>
            </a:solidFill>
            <a:prstDash val="solid"/>
            <a:round/>
            <a:headEnd len="med" w="med" type="none"/>
            <a:tailEnd len="med" w="med" type="triangle"/>
          </a:ln>
        </p:spPr>
      </p:cxnSp>
      <p:sp>
        <p:nvSpPr>
          <p:cNvPr id="479" name="Google Shape;479;p77"/>
          <p:cNvSpPr txBox="1"/>
          <p:nvPr/>
        </p:nvSpPr>
        <p:spPr>
          <a:xfrm>
            <a:off x="1241950" y="1214725"/>
            <a:ext cx="6104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Light"/>
                <a:ea typeface="Rubik Light"/>
                <a:cs typeface="Rubik Light"/>
                <a:sym typeface="Rubik Light"/>
              </a:rPr>
              <a:t>Acá pasamos un </a:t>
            </a:r>
            <a:r>
              <a:rPr b="1" lang="es">
                <a:solidFill>
                  <a:srgbClr val="434343"/>
                </a:solidFill>
                <a:latin typeface="Rubik"/>
                <a:ea typeface="Rubik"/>
                <a:cs typeface="Rubik"/>
                <a:sym typeface="Rubik"/>
              </a:rPr>
              <a:t>string</a:t>
            </a:r>
            <a:r>
              <a:rPr lang="es">
                <a:solidFill>
                  <a:srgbClr val="434343"/>
                </a:solidFill>
                <a:latin typeface="Rubik Light"/>
                <a:ea typeface="Rubik Light"/>
                <a:cs typeface="Rubik Light"/>
                <a:sym typeface="Rubik Light"/>
              </a:rPr>
              <a:t>, con el nombre de las columnas del </a:t>
            </a:r>
            <a:r>
              <a:rPr b="1" lang="es">
                <a:solidFill>
                  <a:srgbClr val="434343"/>
                </a:solidFill>
                <a:latin typeface="Rubik"/>
                <a:ea typeface="Rubik"/>
                <a:cs typeface="Rubik"/>
                <a:sym typeface="Rubik"/>
              </a:rPr>
              <a:t>DataFrame</a:t>
            </a:r>
            <a:r>
              <a:rPr lang="es">
                <a:solidFill>
                  <a:srgbClr val="434343"/>
                </a:solidFill>
                <a:latin typeface="Rubik Light"/>
                <a:ea typeface="Rubik Light"/>
                <a:cs typeface="Rubik Light"/>
                <a:sym typeface="Rubik Light"/>
              </a:rPr>
              <a:t> que queremos que tome para graficar en el eje ‘x’ y el eje ‘y’.</a:t>
            </a:r>
            <a:endParaRPr>
              <a:solidFill>
                <a:srgbClr val="434343"/>
              </a:solidFill>
              <a:latin typeface="Rubik Light"/>
              <a:ea typeface="Rubik Light"/>
              <a:cs typeface="Rubik Light"/>
              <a:sym typeface="Rubik Light"/>
            </a:endParaRPr>
          </a:p>
          <a:p>
            <a:pPr indent="0" lvl="0" marL="0" rtl="0" algn="l">
              <a:spcBef>
                <a:spcPts val="1000"/>
              </a:spcBef>
              <a:spcAft>
                <a:spcPts val="1000"/>
              </a:spcAft>
              <a:buNone/>
            </a:pPr>
            <a:r>
              <a:t/>
            </a:r>
            <a:endParaRPr>
              <a:solidFill>
                <a:srgbClr val="434343"/>
              </a:solidFill>
              <a:latin typeface="Rubik Light"/>
              <a:ea typeface="Rubik Light"/>
              <a:cs typeface="Rubik Light"/>
              <a:sym typeface="Rubik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85" name="Google Shape;485;p78"/>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486" name="Google Shape;486;p78"/>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 Parámetros</a:t>
            </a:r>
            <a:endParaRPr sz="2400">
              <a:solidFill>
                <a:srgbClr val="E1446D"/>
              </a:solidFill>
              <a:latin typeface="Rubik"/>
              <a:ea typeface="Rubik"/>
              <a:cs typeface="Rubik"/>
              <a:sym typeface="Rubik"/>
            </a:endParaRPr>
          </a:p>
        </p:txBody>
      </p:sp>
      <p:sp>
        <p:nvSpPr>
          <p:cNvPr id="487" name="Google Shape;487;p78"/>
          <p:cNvSpPr txBox="1"/>
          <p:nvPr/>
        </p:nvSpPr>
        <p:spPr>
          <a:xfrm>
            <a:off x="1098675" y="1362975"/>
            <a:ext cx="6910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Una de las características de </a:t>
            </a:r>
            <a:r>
              <a:rPr b="1" lang="es" sz="1800">
                <a:solidFill>
                  <a:srgbClr val="434343"/>
                </a:solidFill>
                <a:latin typeface="Rubik"/>
                <a:ea typeface="Rubik"/>
                <a:cs typeface="Rubik"/>
                <a:sym typeface="Rubik"/>
              </a:rPr>
              <a:t>Seaborn</a:t>
            </a:r>
            <a:r>
              <a:rPr lang="es" sz="1800">
                <a:solidFill>
                  <a:srgbClr val="434343"/>
                </a:solidFill>
                <a:latin typeface="Rubik"/>
                <a:ea typeface="Rubik"/>
                <a:cs typeface="Rubik"/>
                <a:sym typeface="Rubik"/>
              </a:rPr>
              <a:t> es que a través de los </a:t>
            </a:r>
            <a:r>
              <a:rPr b="1" lang="es" sz="1800">
                <a:solidFill>
                  <a:srgbClr val="434343"/>
                </a:solidFill>
                <a:latin typeface="Rubik"/>
                <a:ea typeface="Rubik"/>
                <a:cs typeface="Rubik"/>
                <a:sym typeface="Rubik"/>
              </a:rPr>
              <a:t>parámetros</a:t>
            </a:r>
            <a:r>
              <a:rPr lang="es" sz="1800">
                <a:solidFill>
                  <a:srgbClr val="434343"/>
                </a:solidFill>
                <a:latin typeface="Rubik"/>
                <a:ea typeface="Rubik"/>
                <a:cs typeface="Rubik"/>
                <a:sym typeface="Rubik"/>
              </a:rPr>
              <a:t> de sus funciones, nos permite diferenciar distintos </a:t>
            </a:r>
            <a:r>
              <a:rPr b="1" lang="es" sz="1800">
                <a:solidFill>
                  <a:srgbClr val="434343"/>
                </a:solidFill>
                <a:latin typeface="Rubik"/>
                <a:ea typeface="Rubik"/>
                <a:cs typeface="Rubik"/>
                <a:sym typeface="Rubik"/>
              </a:rPr>
              <a:t>subsets</a:t>
            </a:r>
            <a:r>
              <a:rPr lang="es" sz="1800">
                <a:solidFill>
                  <a:srgbClr val="434343"/>
                </a:solidFill>
                <a:latin typeface="Rubik"/>
                <a:ea typeface="Rubik"/>
                <a:cs typeface="Rubik"/>
                <a:sym typeface="Rubik"/>
              </a:rPr>
              <a:t> de los datos fácilmente.</a:t>
            </a:r>
            <a:endParaRPr sz="1600">
              <a:solidFill>
                <a:srgbClr val="434343"/>
              </a:solidFill>
              <a:latin typeface="Rubik"/>
              <a:ea typeface="Rubik"/>
              <a:cs typeface="Rubik"/>
              <a:sym typeface="Rubik"/>
            </a:endParaRPr>
          </a:p>
        </p:txBody>
      </p:sp>
      <p:pic>
        <p:nvPicPr>
          <p:cNvPr id="488" name="Google Shape;488;p78"/>
          <p:cNvPicPr preferRelativeResize="0"/>
          <p:nvPr/>
        </p:nvPicPr>
        <p:blipFill rotWithShape="1">
          <a:blip r:embed="rId4">
            <a:alphaModFix/>
          </a:blip>
          <a:srcRect b="52562" l="6510" r="24671" t="17587"/>
          <a:stretch/>
        </p:blipFill>
        <p:spPr>
          <a:xfrm>
            <a:off x="948213" y="2627425"/>
            <a:ext cx="7716226" cy="1882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94" name="Google Shape;494;p79"/>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495" name="Google Shape;495;p79"/>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 Parámetros</a:t>
            </a:r>
            <a:endParaRPr sz="2400">
              <a:solidFill>
                <a:srgbClr val="E1446D"/>
              </a:solidFill>
              <a:latin typeface="Rubik"/>
              <a:ea typeface="Rubik"/>
              <a:cs typeface="Rubik"/>
              <a:sym typeface="Rubik"/>
            </a:endParaRPr>
          </a:p>
        </p:txBody>
      </p:sp>
      <p:pic>
        <p:nvPicPr>
          <p:cNvPr id="496" name="Google Shape;496;p79"/>
          <p:cNvPicPr preferRelativeResize="0"/>
          <p:nvPr/>
        </p:nvPicPr>
        <p:blipFill rotWithShape="1">
          <a:blip r:embed="rId4">
            <a:alphaModFix/>
          </a:blip>
          <a:srcRect b="52562" l="6510" r="24671" t="17587"/>
          <a:stretch/>
        </p:blipFill>
        <p:spPr>
          <a:xfrm>
            <a:off x="948213" y="2627425"/>
            <a:ext cx="7716226" cy="1882599"/>
          </a:xfrm>
          <a:prstGeom prst="rect">
            <a:avLst/>
          </a:prstGeom>
          <a:noFill/>
          <a:ln>
            <a:noFill/>
          </a:ln>
        </p:spPr>
      </p:pic>
      <p:sp>
        <p:nvSpPr>
          <p:cNvPr id="497" name="Google Shape;497;p79"/>
          <p:cNvSpPr/>
          <p:nvPr/>
        </p:nvSpPr>
        <p:spPr>
          <a:xfrm>
            <a:off x="3471775" y="3783900"/>
            <a:ext cx="1882500" cy="2520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9"/>
          <p:cNvSpPr txBox="1"/>
          <p:nvPr/>
        </p:nvSpPr>
        <p:spPr>
          <a:xfrm>
            <a:off x="588625" y="1598150"/>
            <a:ext cx="764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Light"/>
                <a:ea typeface="Rubik Light"/>
                <a:cs typeface="Rubik Light"/>
                <a:sym typeface="Rubik Light"/>
              </a:rPr>
              <a:t>Estos parámetros son: </a:t>
            </a:r>
            <a:r>
              <a:rPr b="1" lang="es" sz="1800">
                <a:solidFill>
                  <a:srgbClr val="434343"/>
                </a:solidFill>
                <a:latin typeface="Rubik"/>
                <a:ea typeface="Rubik"/>
                <a:cs typeface="Rubik"/>
                <a:sym typeface="Rubik"/>
              </a:rPr>
              <a:t>hue</a:t>
            </a:r>
            <a:r>
              <a:rPr lang="es" sz="1800">
                <a:solidFill>
                  <a:srgbClr val="434343"/>
                </a:solidFill>
                <a:latin typeface="Rubik Light"/>
                <a:ea typeface="Rubik Light"/>
                <a:cs typeface="Rubik Light"/>
                <a:sym typeface="Rubik Light"/>
              </a:rPr>
              <a:t>, </a:t>
            </a:r>
            <a:r>
              <a:rPr b="1" lang="es" sz="1800">
                <a:solidFill>
                  <a:srgbClr val="434343"/>
                </a:solidFill>
                <a:latin typeface="Rubik"/>
                <a:ea typeface="Rubik"/>
                <a:cs typeface="Rubik"/>
                <a:sym typeface="Rubik"/>
              </a:rPr>
              <a:t>style</a:t>
            </a:r>
            <a:r>
              <a:rPr lang="es" sz="1800">
                <a:solidFill>
                  <a:srgbClr val="434343"/>
                </a:solidFill>
                <a:latin typeface="Rubik Light"/>
                <a:ea typeface="Rubik Light"/>
                <a:cs typeface="Rubik Light"/>
                <a:sym typeface="Rubik Light"/>
              </a:rPr>
              <a:t> y </a:t>
            </a:r>
            <a:r>
              <a:rPr b="1" lang="es" sz="1800">
                <a:solidFill>
                  <a:srgbClr val="434343"/>
                </a:solidFill>
                <a:latin typeface="Rubik"/>
                <a:ea typeface="Rubik"/>
                <a:cs typeface="Rubik"/>
                <a:sym typeface="Rubik"/>
              </a:rPr>
              <a:t>size</a:t>
            </a:r>
            <a:r>
              <a:rPr lang="es" sz="1800">
                <a:solidFill>
                  <a:srgbClr val="434343"/>
                </a:solidFill>
                <a:latin typeface="Rubik Light"/>
                <a:ea typeface="Rubik Light"/>
                <a:cs typeface="Rubik Light"/>
                <a:sym typeface="Rubik Light"/>
              </a:rPr>
              <a:t>.</a:t>
            </a:r>
            <a:endParaRPr sz="1800">
              <a:solidFill>
                <a:srgbClr val="434343"/>
              </a:solidFill>
              <a:latin typeface="Rubik Light"/>
              <a:ea typeface="Rubik Light"/>
              <a:cs typeface="Rubik Light"/>
              <a:sym typeface="Rubik Light"/>
            </a:endParaRPr>
          </a:p>
          <a:p>
            <a:pPr indent="0" lvl="0" marL="0" rtl="0" algn="ctr">
              <a:spcBef>
                <a:spcPts val="0"/>
              </a:spcBef>
              <a:spcAft>
                <a:spcPts val="0"/>
              </a:spcAft>
              <a:buNone/>
            </a:pPr>
            <a:r>
              <a:t/>
            </a:r>
            <a:endParaRPr sz="1800">
              <a:solidFill>
                <a:srgbClr val="434343"/>
              </a:solidFill>
              <a:latin typeface="Rubik Light"/>
              <a:ea typeface="Rubik Light"/>
              <a:cs typeface="Rubik Light"/>
              <a:sym typeface="Rubik Light"/>
            </a:endParaRPr>
          </a:p>
        </p:txBody>
      </p:sp>
      <p:cxnSp>
        <p:nvCxnSpPr>
          <p:cNvPr id="499" name="Google Shape;499;p79"/>
          <p:cNvCxnSpPr>
            <a:stCxn id="497" idx="0"/>
          </p:cNvCxnSpPr>
          <p:nvPr/>
        </p:nvCxnSpPr>
        <p:spPr>
          <a:xfrm rot="10800000">
            <a:off x="4413025" y="2097300"/>
            <a:ext cx="0" cy="1686600"/>
          </a:xfrm>
          <a:prstGeom prst="straightConnector1">
            <a:avLst/>
          </a:prstGeom>
          <a:noFill/>
          <a:ln cap="flat" cmpd="sng" w="19050">
            <a:solidFill>
              <a:srgbClr val="E1446D"/>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05" name="Google Shape;505;p80"/>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506" name="Google Shape;506;p80"/>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 Parámetro HUE</a:t>
            </a:r>
            <a:endParaRPr sz="2400">
              <a:solidFill>
                <a:srgbClr val="E1446D"/>
              </a:solidFill>
              <a:latin typeface="Rubik"/>
              <a:ea typeface="Rubik"/>
              <a:cs typeface="Rubik"/>
              <a:sym typeface="Rubik"/>
            </a:endParaRPr>
          </a:p>
        </p:txBody>
      </p:sp>
      <p:sp>
        <p:nvSpPr>
          <p:cNvPr id="507" name="Google Shape;507;p80"/>
          <p:cNvSpPr txBox="1"/>
          <p:nvPr/>
        </p:nvSpPr>
        <p:spPr>
          <a:xfrm>
            <a:off x="1098675" y="1362975"/>
            <a:ext cx="698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4343"/>
                </a:solidFill>
                <a:latin typeface="Rubik"/>
                <a:ea typeface="Rubik"/>
                <a:cs typeface="Rubik"/>
                <a:sym typeface="Rubik"/>
              </a:rPr>
              <a:t>HUE</a:t>
            </a:r>
            <a:endParaRPr b="1" sz="1600">
              <a:solidFill>
                <a:srgbClr val="434343"/>
              </a:solidFill>
              <a:latin typeface="Rubik"/>
              <a:ea typeface="Rubik"/>
              <a:cs typeface="Rubik"/>
              <a:sym typeface="Rubik"/>
            </a:endParaRPr>
          </a:p>
        </p:txBody>
      </p:sp>
      <p:sp>
        <p:nvSpPr>
          <p:cNvPr id="508" name="Google Shape;508;p80"/>
          <p:cNvSpPr txBox="1"/>
          <p:nvPr/>
        </p:nvSpPr>
        <p:spPr>
          <a:xfrm>
            <a:off x="1972400" y="1362975"/>
            <a:ext cx="57195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El parámetro </a:t>
            </a:r>
            <a:r>
              <a:rPr b="1" lang="es" sz="1600">
                <a:solidFill>
                  <a:srgbClr val="434343"/>
                </a:solidFill>
                <a:latin typeface="Rubik"/>
                <a:ea typeface="Rubik"/>
                <a:cs typeface="Rubik"/>
                <a:sym typeface="Rubik"/>
              </a:rPr>
              <a:t>hue</a:t>
            </a:r>
            <a:r>
              <a:rPr lang="es" sz="1600">
                <a:solidFill>
                  <a:srgbClr val="434343"/>
                </a:solidFill>
                <a:latin typeface="Rubik"/>
                <a:ea typeface="Rubik"/>
                <a:cs typeface="Rubik"/>
                <a:sym typeface="Rubik"/>
              </a:rPr>
              <a:t> nos permite diferenciar nuestros datos según alguna </a:t>
            </a:r>
            <a:r>
              <a:rPr b="1" lang="es" sz="1600">
                <a:solidFill>
                  <a:srgbClr val="434343"/>
                </a:solidFill>
                <a:latin typeface="Rubik"/>
                <a:ea typeface="Rubik"/>
                <a:cs typeface="Rubik"/>
                <a:sym typeface="Rubik"/>
              </a:rPr>
              <a:t>variables categórica</a:t>
            </a:r>
            <a:r>
              <a:rPr lang="es" sz="1600">
                <a:solidFill>
                  <a:srgbClr val="434343"/>
                </a:solidFill>
                <a:latin typeface="Rubik"/>
                <a:ea typeface="Rubik"/>
                <a:cs typeface="Rubik"/>
                <a:sym typeface="Rubik"/>
              </a:rPr>
              <a:t> de nuestro dataset:</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509" name="Google Shape;509;p80"/>
          <p:cNvCxnSpPr/>
          <p:nvPr/>
        </p:nvCxnSpPr>
        <p:spPr>
          <a:xfrm>
            <a:off x="1826863" y="1460025"/>
            <a:ext cx="0" cy="602100"/>
          </a:xfrm>
          <a:prstGeom prst="straightConnector1">
            <a:avLst/>
          </a:prstGeom>
          <a:noFill/>
          <a:ln cap="flat" cmpd="sng" w="9525">
            <a:solidFill>
              <a:srgbClr val="666666"/>
            </a:solidFill>
            <a:prstDash val="solid"/>
            <a:round/>
            <a:headEnd len="med" w="med" type="none"/>
            <a:tailEnd len="med" w="med" type="none"/>
          </a:ln>
        </p:spPr>
      </p:cxnSp>
      <p:pic>
        <p:nvPicPr>
          <p:cNvPr id="510" name="Google Shape;510;p80"/>
          <p:cNvPicPr preferRelativeResize="0"/>
          <p:nvPr/>
        </p:nvPicPr>
        <p:blipFill rotWithShape="1">
          <a:blip r:embed="rId4">
            <a:alphaModFix/>
          </a:blip>
          <a:srcRect b="20117" l="34470" r="12627" t="32302"/>
          <a:stretch/>
        </p:blipFill>
        <p:spPr>
          <a:xfrm>
            <a:off x="501150" y="2523525"/>
            <a:ext cx="4717277" cy="238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248" name="Google Shape;248;p54"/>
          <p:cNvGraphicFramePr/>
          <p:nvPr/>
        </p:nvGraphicFramePr>
        <p:xfrm>
          <a:off x="705525" y="1605950"/>
          <a:ext cx="3000000" cy="3000000"/>
        </p:xfrm>
        <a:graphic>
          <a:graphicData uri="http://schemas.openxmlformats.org/drawingml/2006/table">
            <a:tbl>
              <a:tblPr>
                <a:noFill/>
                <a:tableStyleId>{A4FEC146-F25B-43F9-BCBD-189A717145A0}</a:tableStyleId>
              </a:tblPr>
              <a:tblGrid>
                <a:gridCol w="6455650"/>
              </a:tblGrid>
              <a:tr h="318375">
                <a:tc>
                  <a:txBody>
                    <a:bodyPr/>
                    <a:lstStyle/>
                    <a:p>
                      <a:pPr indent="0" lvl="0" marL="0" rtl="0" algn="l">
                        <a:spcBef>
                          <a:spcPts val="0"/>
                        </a:spcBef>
                        <a:spcAft>
                          <a:spcPts val="0"/>
                        </a:spcAft>
                        <a:buNone/>
                      </a:pPr>
                      <a:r>
                        <a:rPr lang="es" sz="1200">
                          <a:latin typeface="Rubik"/>
                          <a:ea typeface="Rubik"/>
                          <a:cs typeface="Rubik"/>
                          <a:sym typeface="Rubik"/>
                        </a:rPr>
                        <a:t>¿Cómo anduvieron?</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Repaso: Visualización de datos</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Explicación: Visualización de datos - Seaborn</a:t>
                      </a:r>
                      <a:endParaRPr sz="1200">
                        <a:latin typeface="Rubik"/>
                        <a:ea typeface="Rubik"/>
                        <a:cs typeface="Rubik"/>
                        <a:sym typeface="Rubik"/>
                      </a:endParaRPr>
                    </a:p>
                    <a:p>
                      <a:pPr indent="0" lvl="0" marL="0" rtl="0" algn="l">
                        <a:spcBef>
                          <a:spcPts val="0"/>
                        </a:spcBef>
                        <a:spcAft>
                          <a:spcPts val="0"/>
                        </a:spcAft>
                        <a:buNone/>
                      </a:pPr>
                      <a:r>
                        <a:t/>
                      </a:r>
                      <a:endParaRPr sz="1200">
                        <a:latin typeface="Rubik"/>
                        <a:ea typeface="Rubik"/>
                        <a:cs typeface="Rubik"/>
                        <a:sym typeface="Rubik"/>
                      </a:endParaRPr>
                    </a:p>
                    <a:p>
                      <a:pPr indent="0" lvl="0" marL="0" rtl="0" algn="l">
                        <a:spcBef>
                          <a:spcPts val="0"/>
                        </a:spcBef>
                        <a:spcAft>
                          <a:spcPts val="0"/>
                        </a:spcAft>
                        <a:buNone/>
                      </a:pPr>
                      <a:r>
                        <a:rPr lang="es" sz="1200">
                          <a:latin typeface="Rubik"/>
                          <a:ea typeface="Rubik"/>
                          <a:cs typeface="Rubik"/>
                          <a:sym typeface="Rubik"/>
                        </a:rPr>
                        <a:t>Hands-on training</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Break</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¿Sabías que…?</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Hands-on training</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Cierre</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16" name="Google Shape;516;p81"/>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517" name="Google Shape;517;p81"/>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 Parámetro HUE</a:t>
            </a:r>
            <a:endParaRPr sz="2400">
              <a:solidFill>
                <a:srgbClr val="E1446D"/>
              </a:solidFill>
              <a:latin typeface="Rubik"/>
              <a:ea typeface="Rubik"/>
              <a:cs typeface="Rubik"/>
              <a:sym typeface="Rubik"/>
            </a:endParaRPr>
          </a:p>
        </p:txBody>
      </p:sp>
      <p:sp>
        <p:nvSpPr>
          <p:cNvPr id="518" name="Google Shape;518;p81"/>
          <p:cNvSpPr txBox="1"/>
          <p:nvPr/>
        </p:nvSpPr>
        <p:spPr>
          <a:xfrm>
            <a:off x="1098675" y="1362975"/>
            <a:ext cx="698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4343"/>
                </a:solidFill>
                <a:latin typeface="Rubik"/>
                <a:ea typeface="Rubik"/>
                <a:cs typeface="Rubik"/>
                <a:sym typeface="Rubik"/>
              </a:rPr>
              <a:t>HUE</a:t>
            </a:r>
            <a:endParaRPr b="1" sz="1600">
              <a:solidFill>
                <a:srgbClr val="434343"/>
              </a:solidFill>
              <a:latin typeface="Rubik"/>
              <a:ea typeface="Rubik"/>
              <a:cs typeface="Rubik"/>
              <a:sym typeface="Rubik"/>
            </a:endParaRPr>
          </a:p>
        </p:txBody>
      </p:sp>
      <p:sp>
        <p:nvSpPr>
          <p:cNvPr id="519" name="Google Shape;519;p81"/>
          <p:cNvSpPr txBox="1"/>
          <p:nvPr/>
        </p:nvSpPr>
        <p:spPr>
          <a:xfrm>
            <a:off x="1972400" y="1362975"/>
            <a:ext cx="57195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El parámetro </a:t>
            </a:r>
            <a:r>
              <a:rPr b="1" lang="es" sz="1600">
                <a:solidFill>
                  <a:srgbClr val="434343"/>
                </a:solidFill>
                <a:latin typeface="Rubik"/>
                <a:ea typeface="Rubik"/>
                <a:cs typeface="Rubik"/>
                <a:sym typeface="Rubik"/>
              </a:rPr>
              <a:t>hue</a:t>
            </a:r>
            <a:r>
              <a:rPr lang="es" sz="1600">
                <a:solidFill>
                  <a:srgbClr val="434343"/>
                </a:solidFill>
                <a:latin typeface="Rubik"/>
                <a:ea typeface="Rubik"/>
                <a:cs typeface="Rubik"/>
                <a:sym typeface="Rubik"/>
              </a:rPr>
              <a:t> nos permite diferenciar nuestros datos según alguna </a:t>
            </a:r>
            <a:r>
              <a:rPr b="1" lang="es" sz="1600">
                <a:solidFill>
                  <a:srgbClr val="434343"/>
                </a:solidFill>
                <a:latin typeface="Rubik"/>
                <a:ea typeface="Rubik"/>
                <a:cs typeface="Rubik"/>
                <a:sym typeface="Rubik"/>
              </a:rPr>
              <a:t>variables categórica</a:t>
            </a:r>
            <a:r>
              <a:rPr lang="es" sz="1600">
                <a:solidFill>
                  <a:srgbClr val="434343"/>
                </a:solidFill>
                <a:latin typeface="Rubik"/>
                <a:ea typeface="Rubik"/>
                <a:cs typeface="Rubik"/>
                <a:sym typeface="Rubik"/>
              </a:rPr>
              <a:t> de nuestro dataset:</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520" name="Google Shape;520;p81"/>
          <p:cNvCxnSpPr/>
          <p:nvPr/>
        </p:nvCxnSpPr>
        <p:spPr>
          <a:xfrm>
            <a:off x="1826863" y="1460025"/>
            <a:ext cx="0" cy="602100"/>
          </a:xfrm>
          <a:prstGeom prst="straightConnector1">
            <a:avLst/>
          </a:prstGeom>
          <a:noFill/>
          <a:ln cap="flat" cmpd="sng" w="9525">
            <a:solidFill>
              <a:srgbClr val="666666"/>
            </a:solidFill>
            <a:prstDash val="solid"/>
            <a:round/>
            <a:headEnd len="med" w="med" type="none"/>
            <a:tailEnd len="med" w="med" type="none"/>
          </a:ln>
        </p:spPr>
      </p:cxnSp>
      <p:pic>
        <p:nvPicPr>
          <p:cNvPr id="521" name="Google Shape;521;p81"/>
          <p:cNvPicPr preferRelativeResize="0"/>
          <p:nvPr/>
        </p:nvPicPr>
        <p:blipFill rotWithShape="1">
          <a:blip r:embed="rId4">
            <a:alphaModFix/>
          </a:blip>
          <a:srcRect b="20117" l="34470" r="12627" t="32302"/>
          <a:stretch/>
        </p:blipFill>
        <p:spPr>
          <a:xfrm>
            <a:off x="501150" y="2523525"/>
            <a:ext cx="4717277" cy="2386500"/>
          </a:xfrm>
          <a:prstGeom prst="rect">
            <a:avLst/>
          </a:prstGeom>
          <a:noFill/>
          <a:ln>
            <a:noFill/>
          </a:ln>
        </p:spPr>
      </p:pic>
      <p:pic>
        <p:nvPicPr>
          <p:cNvPr id="522" name="Google Shape;522;p81"/>
          <p:cNvPicPr preferRelativeResize="0"/>
          <p:nvPr/>
        </p:nvPicPr>
        <p:blipFill rotWithShape="1">
          <a:blip r:embed="rId5">
            <a:alphaModFix/>
          </a:blip>
          <a:srcRect b="38104" l="34354" r="34423" t="37820"/>
          <a:stretch/>
        </p:blipFill>
        <p:spPr>
          <a:xfrm>
            <a:off x="4960650" y="3169800"/>
            <a:ext cx="3642998" cy="1580051"/>
          </a:xfrm>
          <a:prstGeom prst="rect">
            <a:avLst/>
          </a:prstGeom>
          <a:noFill/>
          <a:ln>
            <a:noFill/>
          </a:ln>
        </p:spPr>
      </p:pic>
      <p:sp>
        <p:nvSpPr>
          <p:cNvPr id="523" name="Google Shape;523;p81"/>
          <p:cNvSpPr/>
          <p:nvPr/>
        </p:nvSpPr>
        <p:spPr>
          <a:xfrm>
            <a:off x="3281425" y="2601050"/>
            <a:ext cx="991800" cy="2163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1"/>
          <p:cNvSpPr/>
          <p:nvPr/>
        </p:nvSpPr>
        <p:spPr>
          <a:xfrm>
            <a:off x="862800" y="3042250"/>
            <a:ext cx="698100" cy="6636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1"/>
          <p:cNvSpPr/>
          <p:nvPr/>
        </p:nvSpPr>
        <p:spPr>
          <a:xfrm rot="575426">
            <a:off x="3909212" y="2895484"/>
            <a:ext cx="995876" cy="475896"/>
          </a:xfrm>
          <a:custGeom>
            <a:rect b="b" l="l" r="r" t="t"/>
            <a:pathLst>
              <a:path extrusionOk="0" h="20986" w="39836">
                <a:moveTo>
                  <a:pt x="0" y="0"/>
                </a:moveTo>
                <a:cubicBezTo>
                  <a:pt x="5474" y="9125"/>
                  <a:pt x="13835" y="19118"/>
                  <a:pt x="24370" y="20621"/>
                </a:cubicBezTo>
                <a:cubicBezTo>
                  <a:pt x="29483" y="21350"/>
                  <a:pt x="34671" y="19684"/>
                  <a:pt x="39836" y="19684"/>
                </a:cubicBezTo>
              </a:path>
            </a:pathLst>
          </a:custGeom>
          <a:noFill/>
          <a:ln cap="flat" cmpd="sng" w="9525">
            <a:solidFill>
              <a:srgbClr val="E1446D"/>
            </a:solidFill>
            <a:prstDash val="solid"/>
            <a:round/>
            <a:headEnd len="med" w="med" type="none"/>
            <a:tailEnd len="med" w="med" type="stealth"/>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31" name="Google Shape;531;p82"/>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532" name="Google Shape;532;p82"/>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 Parámetro STYLE</a:t>
            </a:r>
            <a:endParaRPr sz="2400">
              <a:solidFill>
                <a:srgbClr val="E1446D"/>
              </a:solidFill>
              <a:latin typeface="Rubik"/>
              <a:ea typeface="Rubik"/>
              <a:cs typeface="Rubik"/>
              <a:sym typeface="Rubik"/>
            </a:endParaRPr>
          </a:p>
        </p:txBody>
      </p:sp>
      <p:sp>
        <p:nvSpPr>
          <p:cNvPr id="533" name="Google Shape;533;p82"/>
          <p:cNvSpPr txBox="1"/>
          <p:nvPr/>
        </p:nvSpPr>
        <p:spPr>
          <a:xfrm>
            <a:off x="656125" y="1362975"/>
            <a:ext cx="11406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1800">
                <a:solidFill>
                  <a:srgbClr val="434343"/>
                </a:solidFill>
                <a:latin typeface="Rubik"/>
                <a:ea typeface="Rubik"/>
                <a:cs typeface="Rubik"/>
                <a:sym typeface="Rubik"/>
              </a:rPr>
              <a:t>STYLE</a:t>
            </a:r>
            <a:endParaRPr b="1" sz="1600">
              <a:solidFill>
                <a:srgbClr val="434343"/>
              </a:solidFill>
              <a:latin typeface="Rubik"/>
              <a:ea typeface="Rubik"/>
              <a:cs typeface="Rubik"/>
              <a:sym typeface="Rubik"/>
            </a:endParaRPr>
          </a:p>
        </p:txBody>
      </p:sp>
      <p:sp>
        <p:nvSpPr>
          <p:cNvPr id="534" name="Google Shape;534;p82"/>
          <p:cNvSpPr txBox="1"/>
          <p:nvPr/>
        </p:nvSpPr>
        <p:spPr>
          <a:xfrm>
            <a:off x="1972400" y="1362975"/>
            <a:ext cx="66471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El parámetro </a:t>
            </a:r>
            <a:r>
              <a:rPr b="1" lang="es" sz="1600">
                <a:solidFill>
                  <a:srgbClr val="434343"/>
                </a:solidFill>
                <a:latin typeface="Rubik"/>
                <a:ea typeface="Rubik"/>
                <a:cs typeface="Rubik"/>
                <a:sym typeface="Rubik"/>
              </a:rPr>
              <a:t>style</a:t>
            </a:r>
            <a:r>
              <a:rPr lang="es" sz="1600">
                <a:solidFill>
                  <a:srgbClr val="434343"/>
                </a:solidFill>
                <a:latin typeface="Rubik"/>
                <a:ea typeface="Rubik"/>
                <a:cs typeface="Rubik"/>
                <a:sym typeface="Rubik"/>
              </a:rPr>
              <a:t> también nos permite diferenciar nuestros datos según algunas </a:t>
            </a:r>
            <a:r>
              <a:rPr b="1" lang="es" sz="1600">
                <a:solidFill>
                  <a:srgbClr val="434343"/>
                </a:solidFill>
                <a:latin typeface="Rubik"/>
                <a:ea typeface="Rubik"/>
                <a:cs typeface="Rubik"/>
                <a:sym typeface="Rubik"/>
              </a:rPr>
              <a:t>variables categóricas</a:t>
            </a:r>
            <a:r>
              <a:rPr lang="es" sz="1600">
                <a:solidFill>
                  <a:srgbClr val="434343"/>
                </a:solidFill>
                <a:latin typeface="Rubik"/>
                <a:ea typeface="Rubik"/>
                <a:cs typeface="Rubik"/>
                <a:sym typeface="Rubik"/>
              </a:rPr>
              <a:t> de nuestro dataset. </a:t>
            </a:r>
            <a:endParaRPr sz="1600">
              <a:solidFill>
                <a:srgbClr val="434343"/>
              </a:solidFill>
              <a:latin typeface="Rubik"/>
              <a:ea typeface="Rubik"/>
              <a:cs typeface="Rubik"/>
              <a:sym typeface="Rubik"/>
            </a:endParaRPr>
          </a:p>
        </p:txBody>
      </p:sp>
      <p:cxnSp>
        <p:nvCxnSpPr>
          <p:cNvPr id="535" name="Google Shape;535;p82"/>
          <p:cNvCxnSpPr/>
          <p:nvPr/>
        </p:nvCxnSpPr>
        <p:spPr>
          <a:xfrm>
            <a:off x="1826863" y="1460025"/>
            <a:ext cx="0" cy="602100"/>
          </a:xfrm>
          <a:prstGeom prst="straightConnector1">
            <a:avLst/>
          </a:prstGeom>
          <a:noFill/>
          <a:ln cap="flat" cmpd="sng" w="9525">
            <a:solidFill>
              <a:srgbClr val="666666"/>
            </a:solidFill>
            <a:prstDash val="solid"/>
            <a:round/>
            <a:headEnd len="med" w="med" type="none"/>
            <a:tailEnd len="med" w="med" type="none"/>
          </a:ln>
        </p:spPr>
      </p:cxnSp>
      <p:pic>
        <p:nvPicPr>
          <p:cNvPr id="536" name="Google Shape;536;p82"/>
          <p:cNvPicPr preferRelativeResize="0"/>
          <p:nvPr/>
        </p:nvPicPr>
        <p:blipFill rotWithShape="1">
          <a:blip r:embed="rId4">
            <a:alphaModFix/>
          </a:blip>
          <a:srcRect b="20671" l="34588" r="11711" t="32421"/>
          <a:stretch/>
        </p:blipFill>
        <p:spPr>
          <a:xfrm>
            <a:off x="715925" y="2300150"/>
            <a:ext cx="5681227" cy="2791549"/>
          </a:xfrm>
          <a:prstGeom prst="rect">
            <a:avLst/>
          </a:prstGeom>
          <a:noFill/>
          <a:ln>
            <a:noFill/>
          </a:ln>
        </p:spPr>
      </p:pic>
      <p:sp>
        <p:nvSpPr>
          <p:cNvPr id="537" name="Google Shape;537;p82"/>
          <p:cNvSpPr txBox="1"/>
          <p:nvPr/>
        </p:nvSpPr>
        <p:spPr>
          <a:xfrm>
            <a:off x="5509600" y="3222125"/>
            <a:ext cx="2922000" cy="14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E1446D"/>
                </a:solidFill>
                <a:latin typeface="Rubik"/>
                <a:ea typeface="Rubik"/>
                <a:cs typeface="Rubik"/>
                <a:sym typeface="Rubik"/>
              </a:rPr>
              <a:t>EN VEZ DE CAMBIAR EL COLOR, CAMBIA EL </a:t>
            </a:r>
            <a:r>
              <a:rPr b="1" lang="es" sz="1800">
                <a:solidFill>
                  <a:srgbClr val="E1446D"/>
                </a:solidFill>
                <a:latin typeface="Rubik"/>
                <a:ea typeface="Rubik"/>
                <a:cs typeface="Rubik"/>
                <a:sym typeface="Rubik"/>
              </a:rPr>
              <a:t>ESTILO</a:t>
            </a:r>
            <a:r>
              <a:rPr lang="es" sz="1800">
                <a:solidFill>
                  <a:srgbClr val="E1446D"/>
                </a:solidFill>
                <a:latin typeface="Rubik"/>
                <a:ea typeface="Rubik"/>
                <a:cs typeface="Rubik"/>
                <a:sym typeface="Rubik"/>
              </a:rPr>
              <a:t> DE LOS PUNTOS.</a:t>
            </a:r>
            <a:endParaRPr sz="1800">
              <a:solidFill>
                <a:srgbClr val="E1446D"/>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43" name="Google Shape;543;p83"/>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544" name="Google Shape;544;p83"/>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 Parámetro SIZE</a:t>
            </a:r>
            <a:endParaRPr sz="2400">
              <a:solidFill>
                <a:srgbClr val="E1446D"/>
              </a:solidFill>
              <a:latin typeface="Rubik"/>
              <a:ea typeface="Rubik"/>
              <a:cs typeface="Rubik"/>
              <a:sym typeface="Rubik"/>
            </a:endParaRPr>
          </a:p>
        </p:txBody>
      </p:sp>
      <p:sp>
        <p:nvSpPr>
          <p:cNvPr id="545" name="Google Shape;545;p83"/>
          <p:cNvSpPr txBox="1"/>
          <p:nvPr/>
        </p:nvSpPr>
        <p:spPr>
          <a:xfrm>
            <a:off x="656125" y="1362975"/>
            <a:ext cx="11406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1800">
                <a:solidFill>
                  <a:srgbClr val="434343"/>
                </a:solidFill>
                <a:latin typeface="Rubik"/>
                <a:ea typeface="Rubik"/>
                <a:cs typeface="Rubik"/>
                <a:sym typeface="Rubik"/>
              </a:rPr>
              <a:t>SIZE</a:t>
            </a:r>
            <a:endParaRPr b="1" sz="1600">
              <a:solidFill>
                <a:srgbClr val="434343"/>
              </a:solidFill>
              <a:latin typeface="Rubik"/>
              <a:ea typeface="Rubik"/>
              <a:cs typeface="Rubik"/>
              <a:sym typeface="Rubik"/>
            </a:endParaRPr>
          </a:p>
        </p:txBody>
      </p:sp>
      <p:sp>
        <p:nvSpPr>
          <p:cNvPr id="546" name="Google Shape;546;p83"/>
          <p:cNvSpPr txBox="1"/>
          <p:nvPr/>
        </p:nvSpPr>
        <p:spPr>
          <a:xfrm>
            <a:off x="1972400" y="1362975"/>
            <a:ext cx="70347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El parámetro </a:t>
            </a:r>
            <a:r>
              <a:rPr b="1" lang="es" sz="1600">
                <a:solidFill>
                  <a:srgbClr val="434343"/>
                </a:solidFill>
                <a:latin typeface="Rubik"/>
                <a:ea typeface="Rubik"/>
                <a:cs typeface="Rubik"/>
                <a:sym typeface="Rubik"/>
              </a:rPr>
              <a:t>size</a:t>
            </a:r>
            <a:r>
              <a:rPr lang="es" sz="1600">
                <a:solidFill>
                  <a:srgbClr val="434343"/>
                </a:solidFill>
                <a:latin typeface="Rubik"/>
                <a:ea typeface="Rubik"/>
                <a:cs typeface="Rubik"/>
                <a:sym typeface="Rubik"/>
              </a:rPr>
              <a:t> también nos permite diferenciar nuestros datos según algunas </a:t>
            </a:r>
            <a:r>
              <a:rPr b="1" lang="es" sz="1600">
                <a:solidFill>
                  <a:srgbClr val="434343"/>
                </a:solidFill>
                <a:latin typeface="Rubik"/>
                <a:ea typeface="Rubik"/>
                <a:cs typeface="Rubik"/>
                <a:sym typeface="Rubik"/>
              </a:rPr>
              <a:t>variables numéricas</a:t>
            </a:r>
            <a:r>
              <a:rPr lang="es" sz="1600">
                <a:solidFill>
                  <a:srgbClr val="434343"/>
                </a:solidFill>
                <a:latin typeface="Rubik"/>
                <a:ea typeface="Rubik"/>
                <a:cs typeface="Rubik"/>
                <a:sym typeface="Rubik"/>
              </a:rPr>
              <a:t> (o categóricas) de nuestro dataset. </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547" name="Google Shape;547;p83"/>
          <p:cNvCxnSpPr/>
          <p:nvPr/>
        </p:nvCxnSpPr>
        <p:spPr>
          <a:xfrm>
            <a:off x="1826863" y="1460025"/>
            <a:ext cx="0" cy="602100"/>
          </a:xfrm>
          <a:prstGeom prst="straightConnector1">
            <a:avLst/>
          </a:prstGeom>
          <a:noFill/>
          <a:ln cap="flat" cmpd="sng" w="9525">
            <a:solidFill>
              <a:srgbClr val="666666"/>
            </a:solidFill>
            <a:prstDash val="solid"/>
            <a:round/>
            <a:headEnd len="med" w="med" type="none"/>
            <a:tailEnd len="med" w="med" type="none"/>
          </a:ln>
        </p:spPr>
      </p:cxnSp>
      <p:pic>
        <p:nvPicPr>
          <p:cNvPr id="548" name="Google Shape;548;p83"/>
          <p:cNvPicPr preferRelativeResize="0"/>
          <p:nvPr/>
        </p:nvPicPr>
        <p:blipFill rotWithShape="1">
          <a:blip r:embed="rId4">
            <a:alphaModFix/>
          </a:blip>
          <a:srcRect b="21123" l="34502" r="8936" t="32755"/>
          <a:stretch/>
        </p:blipFill>
        <p:spPr>
          <a:xfrm>
            <a:off x="727650" y="2343880"/>
            <a:ext cx="5774251" cy="264834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54" name="Google Shape;554;p84"/>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555" name="Google Shape;555;p84"/>
          <p:cNvSpPr txBox="1"/>
          <p:nvPr/>
        </p:nvSpPr>
        <p:spPr>
          <a:xfrm>
            <a:off x="2642097" y="536975"/>
            <a:ext cx="3859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 Parámetro SIZE</a:t>
            </a:r>
            <a:endParaRPr sz="2400">
              <a:solidFill>
                <a:srgbClr val="E1446D"/>
              </a:solidFill>
              <a:latin typeface="Rubik"/>
              <a:ea typeface="Rubik"/>
              <a:cs typeface="Rubik"/>
              <a:sym typeface="Rubik"/>
            </a:endParaRPr>
          </a:p>
        </p:txBody>
      </p:sp>
      <p:sp>
        <p:nvSpPr>
          <p:cNvPr id="556" name="Google Shape;556;p84"/>
          <p:cNvSpPr txBox="1"/>
          <p:nvPr/>
        </p:nvSpPr>
        <p:spPr>
          <a:xfrm>
            <a:off x="656125" y="1362975"/>
            <a:ext cx="11406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1800">
                <a:solidFill>
                  <a:srgbClr val="434343"/>
                </a:solidFill>
                <a:latin typeface="Rubik"/>
                <a:ea typeface="Rubik"/>
                <a:cs typeface="Rubik"/>
                <a:sym typeface="Rubik"/>
              </a:rPr>
              <a:t>SIZE</a:t>
            </a:r>
            <a:endParaRPr b="1" sz="1600">
              <a:solidFill>
                <a:srgbClr val="434343"/>
              </a:solidFill>
              <a:latin typeface="Rubik"/>
              <a:ea typeface="Rubik"/>
              <a:cs typeface="Rubik"/>
              <a:sym typeface="Rubik"/>
            </a:endParaRPr>
          </a:p>
        </p:txBody>
      </p:sp>
      <p:sp>
        <p:nvSpPr>
          <p:cNvPr id="557" name="Google Shape;557;p84"/>
          <p:cNvSpPr txBox="1"/>
          <p:nvPr/>
        </p:nvSpPr>
        <p:spPr>
          <a:xfrm>
            <a:off x="1972400" y="1362975"/>
            <a:ext cx="70347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El parámetro </a:t>
            </a:r>
            <a:r>
              <a:rPr b="1" lang="es" sz="1600">
                <a:solidFill>
                  <a:srgbClr val="434343"/>
                </a:solidFill>
                <a:latin typeface="Rubik"/>
                <a:ea typeface="Rubik"/>
                <a:cs typeface="Rubik"/>
                <a:sym typeface="Rubik"/>
              </a:rPr>
              <a:t>size</a:t>
            </a:r>
            <a:r>
              <a:rPr lang="es" sz="1600">
                <a:solidFill>
                  <a:srgbClr val="434343"/>
                </a:solidFill>
                <a:latin typeface="Rubik"/>
                <a:ea typeface="Rubik"/>
                <a:cs typeface="Rubik"/>
                <a:sym typeface="Rubik"/>
              </a:rPr>
              <a:t> también nos permite diferenciar nuestros datos según algunas </a:t>
            </a:r>
            <a:r>
              <a:rPr b="1" lang="es" sz="1600">
                <a:solidFill>
                  <a:srgbClr val="434343"/>
                </a:solidFill>
                <a:latin typeface="Rubik"/>
                <a:ea typeface="Rubik"/>
                <a:cs typeface="Rubik"/>
                <a:sym typeface="Rubik"/>
              </a:rPr>
              <a:t>variables numéricas</a:t>
            </a:r>
            <a:r>
              <a:rPr lang="es" sz="1600">
                <a:solidFill>
                  <a:srgbClr val="434343"/>
                </a:solidFill>
                <a:latin typeface="Rubik"/>
                <a:ea typeface="Rubik"/>
                <a:cs typeface="Rubik"/>
                <a:sym typeface="Rubik"/>
              </a:rPr>
              <a:t> (o categóricas) de nuestro dataset. </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558" name="Google Shape;558;p84"/>
          <p:cNvCxnSpPr/>
          <p:nvPr/>
        </p:nvCxnSpPr>
        <p:spPr>
          <a:xfrm>
            <a:off x="1826863" y="1460025"/>
            <a:ext cx="0" cy="602100"/>
          </a:xfrm>
          <a:prstGeom prst="straightConnector1">
            <a:avLst/>
          </a:prstGeom>
          <a:noFill/>
          <a:ln cap="flat" cmpd="sng" w="9525">
            <a:solidFill>
              <a:srgbClr val="666666"/>
            </a:solidFill>
            <a:prstDash val="solid"/>
            <a:round/>
            <a:headEnd len="med" w="med" type="none"/>
            <a:tailEnd len="med" w="med" type="none"/>
          </a:ln>
        </p:spPr>
      </p:cxnSp>
      <p:pic>
        <p:nvPicPr>
          <p:cNvPr id="559" name="Google Shape;559;p84"/>
          <p:cNvPicPr preferRelativeResize="0"/>
          <p:nvPr/>
        </p:nvPicPr>
        <p:blipFill rotWithShape="1">
          <a:blip r:embed="rId4">
            <a:alphaModFix/>
          </a:blip>
          <a:srcRect b="21123" l="34502" r="8936" t="32755"/>
          <a:stretch/>
        </p:blipFill>
        <p:spPr>
          <a:xfrm>
            <a:off x="727650" y="2343880"/>
            <a:ext cx="5774251" cy="2648344"/>
          </a:xfrm>
          <a:prstGeom prst="rect">
            <a:avLst/>
          </a:prstGeom>
          <a:noFill/>
          <a:ln>
            <a:noFill/>
          </a:ln>
        </p:spPr>
      </p:pic>
      <p:sp>
        <p:nvSpPr>
          <p:cNvPr id="560" name="Google Shape;560;p84"/>
          <p:cNvSpPr/>
          <p:nvPr/>
        </p:nvSpPr>
        <p:spPr>
          <a:xfrm>
            <a:off x="3996300" y="2379375"/>
            <a:ext cx="1323000" cy="2802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4"/>
          <p:cNvSpPr/>
          <p:nvPr/>
        </p:nvSpPr>
        <p:spPr>
          <a:xfrm>
            <a:off x="1167600" y="3042250"/>
            <a:ext cx="698100" cy="6636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84"/>
          <p:cNvPicPr preferRelativeResize="0"/>
          <p:nvPr/>
        </p:nvPicPr>
        <p:blipFill rotWithShape="1">
          <a:blip r:embed="rId5">
            <a:alphaModFix/>
          </a:blip>
          <a:srcRect b="38104" l="34354" r="34423" t="37820"/>
          <a:stretch/>
        </p:blipFill>
        <p:spPr>
          <a:xfrm>
            <a:off x="5722950" y="2878025"/>
            <a:ext cx="3239352" cy="1404977"/>
          </a:xfrm>
          <a:prstGeom prst="rect">
            <a:avLst/>
          </a:prstGeom>
          <a:noFill/>
          <a:ln>
            <a:noFill/>
          </a:ln>
        </p:spPr>
      </p:pic>
      <p:sp>
        <p:nvSpPr>
          <p:cNvPr id="563" name="Google Shape;563;p84"/>
          <p:cNvSpPr/>
          <p:nvPr/>
        </p:nvSpPr>
        <p:spPr>
          <a:xfrm rot="575426">
            <a:off x="4694387" y="2749809"/>
            <a:ext cx="995876" cy="475896"/>
          </a:xfrm>
          <a:custGeom>
            <a:rect b="b" l="l" r="r" t="t"/>
            <a:pathLst>
              <a:path extrusionOk="0" h="20986" w="39836">
                <a:moveTo>
                  <a:pt x="0" y="0"/>
                </a:moveTo>
                <a:cubicBezTo>
                  <a:pt x="5474" y="9125"/>
                  <a:pt x="13835" y="19118"/>
                  <a:pt x="24370" y="20621"/>
                </a:cubicBezTo>
                <a:cubicBezTo>
                  <a:pt x="29483" y="21350"/>
                  <a:pt x="34671" y="19684"/>
                  <a:pt x="39836" y="19684"/>
                </a:cubicBezTo>
              </a:path>
            </a:pathLst>
          </a:custGeom>
          <a:noFill/>
          <a:ln cap="flat" cmpd="sng" w="9525">
            <a:solidFill>
              <a:srgbClr val="E1446D"/>
            </a:solidFill>
            <a:prstDash val="solid"/>
            <a:round/>
            <a:headEnd len="med" w="med" type="none"/>
            <a:tailEnd len="med" w="med" type="stealth"/>
          </a:ln>
        </p:spPr>
      </p:sp>
      <p:sp>
        <p:nvSpPr>
          <p:cNvPr id="564" name="Google Shape;564;p84"/>
          <p:cNvSpPr/>
          <p:nvPr/>
        </p:nvSpPr>
        <p:spPr>
          <a:xfrm>
            <a:off x="1886350" y="3421200"/>
            <a:ext cx="2788500" cy="1136475"/>
          </a:xfrm>
          <a:custGeom>
            <a:rect b="b" l="l" r="r" t="t"/>
            <a:pathLst>
              <a:path extrusionOk="0" h="45459" w="111540">
                <a:moveTo>
                  <a:pt x="0" y="0"/>
                </a:moveTo>
                <a:cubicBezTo>
                  <a:pt x="20684" y="7757"/>
                  <a:pt x="44459" y="4428"/>
                  <a:pt x="65143" y="12185"/>
                </a:cubicBezTo>
                <a:cubicBezTo>
                  <a:pt x="67747" y="13162"/>
                  <a:pt x="69289" y="15961"/>
                  <a:pt x="71704" y="17340"/>
                </a:cubicBezTo>
                <a:cubicBezTo>
                  <a:pt x="85818" y="25401"/>
                  <a:pt x="98015" y="36445"/>
                  <a:pt x="111540" y="45459"/>
                </a:cubicBezTo>
              </a:path>
            </a:pathLst>
          </a:custGeom>
          <a:noFill/>
          <a:ln cap="flat" cmpd="sng" w="9525">
            <a:solidFill>
              <a:srgbClr val="E1446D"/>
            </a:solidFill>
            <a:prstDash val="solid"/>
            <a:round/>
            <a:headEnd len="med" w="med" type="none"/>
            <a:tailEnd len="med" w="med" type="stealth"/>
          </a:ln>
        </p:spPr>
      </p:sp>
      <p:sp>
        <p:nvSpPr>
          <p:cNvPr id="565" name="Google Shape;565;p84"/>
          <p:cNvSpPr txBox="1"/>
          <p:nvPr/>
        </p:nvSpPr>
        <p:spPr>
          <a:xfrm>
            <a:off x="4674850" y="4385775"/>
            <a:ext cx="2551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E1446D"/>
                </a:solidFill>
                <a:latin typeface="Rubik"/>
                <a:ea typeface="Rubik"/>
                <a:cs typeface="Rubik"/>
                <a:sym typeface="Rubik"/>
              </a:rPr>
              <a:t>referencia de valor según tamaño</a:t>
            </a:r>
            <a:endParaRPr sz="1600">
              <a:solidFill>
                <a:srgbClr val="E1446D"/>
              </a:solidFill>
              <a:latin typeface="Rubik"/>
              <a:ea typeface="Rubik"/>
              <a:cs typeface="Rubik"/>
              <a:sym typeface="Rubi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71" name="Google Shape;571;p85"/>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572" name="Google Shape;572;p85"/>
          <p:cNvSpPr txBox="1"/>
          <p:nvPr/>
        </p:nvSpPr>
        <p:spPr>
          <a:xfrm>
            <a:off x="2642101" y="536975"/>
            <a:ext cx="4797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 Parámetros COMBINADOS</a:t>
            </a:r>
            <a:endParaRPr sz="2400">
              <a:solidFill>
                <a:srgbClr val="E1446D"/>
              </a:solidFill>
              <a:latin typeface="Rubik"/>
              <a:ea typeface="Rubik"/>
              <a:cs typeface="Rubik"/>
              <a:sym typeface="Rubik"/>
            </a:endParaRPr>
          </a:p>
        </p:txBody>
      </p:sp>
      <p:sp>
        <p:nvSpPr>
          <p:cNvPr id="573" name="Google Shape;573;p85"/>
          <p:cNvSpPr txBox="1"/>
          <p:nvPr/>
        </p:nvSpPr>
        <p:spPr>
          <a:xfrm>
            <a:off x="1045175" y="1208450"/>
            <a:ext cx="77889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Podemos </a:t>
            </a:r>
            <a:r>
              <a:rPr b="1" lang="es" sz="1800">
                <a:solidFill>
                  <a:srgbClr val="434343"/>
                </a:solidFill>
                <a:latin typeface="Rubik"/>
                <a:ea typeface="Rubik"/>
                <a:cs typeface="Rubik"/>
                <a:sym typeface="Rubik"/>
              </a:rPr>
              <a:t>combinar parámetros</a:t>
            </a:r>
            <a:r>
              <a:rPr lang="es" sz="1800">
                <a:solidFill>
                  <a:srgbClr val="434343"/>
                </a:solidFill>
                <a:latin typeface="Rubik"/>
                <a:ea typeface="Rubik"/>
                <a:cs typeface="Rubik"/>
                <a:sym typeface="Rubik"/>
              </a:rPr>
              <a:t> y representar </a:t>
            </a:r>
            <a:r>
              <a:rPr b="1" lang="es" sz="1800">
                <a:solidFill>
                  <a:srgbClr val="434343"/>
                </a:solidFill>
                <a:latin typeface="Rubik"/>
                <a:ea typeface="Rubik"/>
                <a:cs typeface="Rubik"/>
                <a:sym typeface="Rubik"/>
              </a:rPr>
              <a:t>varias características </a:t>
            </a:r>
            <a:r>
              <a:rPr lang="es" sz="1800">
                <a:solidFill>
                  <a:srgbClr val="434343"/>
                </a:solidFill>
                <a:latin typeface="Rubik"/>
                <a:ea typeface="Rubik"/>
                <a:cs typeface="Rubik"/>
                <a:sym typeface="Rubik"/>
              </a:rPr>
              <a:t>en un único gráfico. </a:t>
            </a:r>
            <a:endParaRPr/>
          </a:p>
        </p:txBody>
      </p:sp>
      <p:pic>
        <p:nvPicPr>
          <p:cNvPr id="574" name="Google Shape;574;p85"/>
          <p:cNvPicPr preferRelativeResize="0"/>
          <p:nvPr/>
        </p:nvPicPr>
        <p:blipFill rotWithShape="1">
          <a:blip r:embed="rId4">
            <a:alphaModFix/>
          </a:blip>
          <a:srcRect b="13008" l="29170" r="5848" t="39444"/>
          <a:stretch/>
        </p:blipFill>
        <p:spPr>
          <a:xfrm>
            <a:off x="1098675" y="2023525"/>
            <a:ext cx="7250074" cy="2984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80" name="Google Shape;580;p86"/>
          <p:cNvPicPr preferRelativeResize="0"/>
          <p:nvPr/>
        </p:nvPicPr>
        <p:blipFill rotWithShape="1">
          <a:blip r:embed="rId3">
            <a:alphaModFix/>
          </a:blip>
          <a:srcRect b="25278" l="0" r="0" t="25283"/>
          <a:stretch/>
        </p:blipFill>
        <p:spPr>
          <a:xfrm>
            <a:off x="1098678" y="393375"/>
            <a:ext cx="1456379" cy="720000"/>
          </a:xfrm>
          <a:prstGeom prst="rect">
            <a:avLst/>
          </a:prstGeom>
          <a:noFill/>
          <a:ln>
            <a:noFill/>
          </a:ln>
        </p:spPr>
      </p:pic>
      <p:sp>
        <p:nvSpPr>
          <p:cNvPr id="581" name="Google Shape;581;p86"/>
          <p:cNvSpPr txBox="1"/>
          <p:nvPr/>
        </p:nvSpPr>
        <p:spPr>
          <a:xfrm>
            <a:off x="2642101" y="536975"/>
            <a:ext cx="47979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 Parámetros COMBINADOS</a:t>
            </a:r>
            <a:endParaRPr sz="2400">
              <a:solidFill>
                <a:srgbClr val="E1446D"/>
              </a:solidFill>
              <a:latin typeface="Rubik"/>
              <a:ea typeface="Rubik"/>
              <a:cs typeface="Rubik"/>
              <a:sym typeface="Rubik"/>
            </a:endParaRPr>
          </a:p>
        </p:txBody>
      </p:sp>
      <p:sp>
        <p:nvSpPr>
          <p:cNvPr id="582" name="Google Shape;582;p86"/>
          <p:cNvSpPr txBox="1"/>
          <p:nvPr/>
        </p:nvSpPr>
        <p:spPr>
          <a:xfrm>
            <a:off x="1045175" y="1208450"/>
            <a:ext cx="77889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Podemos </a:t>
            </a:r>
            <a:r>
              <a:rPr b="1" lang="es" sz="1800">
                <a:solidFill>
                  <a:srgbClr val="434343"/>
                </a:solidFill>
                <a:latin typeface="Rubik"/>
                <a:ea typeface="Rubik"/>
                <a:cs typeface="Rubik"/>
                <a:sym typeface="Rubik"/>
              </a:rPr>
              <a:t>combinar parámetros</a:t>
            </a:r>
            <a:r>
              <a:rPr lang="es" sz="1800">
                <a:solidFill>
                  <a:srgbClr val="434343"/>
                </a:solidFill>
                <a:latin typeface="Rubik"/>
                <a:ea typeface="Rubik"/>
                <a:cs typeface="Rubik"/>
                <a:sym typeface="Rubik"/>
              </a:rPr>
              <a:t> y representar </a:t>
            </a:r>
            <a:r>
              <a:rPr b="1" lang="es" sz="1800">
                <a:solidFill>
                  <a:srgbClr val="434343"/>
                </a:solidFill>
                <a:latin typeface="Rubik"/>
                <a:ea typeface="Rubik"/>
                <a:cs typeface="Rubik"/>
                <a:sym typeface="Rubik"/>
              </a:rPr>
              <a:t>varias características </a:t>
            </a:r>
            <a:r>
              <a:rPr lang="es" sz="1800">
                <a:solidFill>
                  <a:srgbClr val="434343"/>
                </a:solidFill>
                <a:latin typeface="Rubik"/>
                <a:ea typeface="Rubik"/>
                <a:cs typeface="Rubik"/>
                <a:sym typeface="Rubik"/>
              </a:rPr>
              <a:t>en un único gráfico. </a:t>
            </a:r>
            <a:endParaRPr/>
          </a:p>
        </p:txBody>
      </p:sp>
      <p:pic>
        <p:nvPicPr>
          <p:cNvPr id="583" name="Google Shape;583;p86"/>
          <p:cNvPicPr preferRelativeResize="0"/>
          <p:nvPr/>
        </p:nvPicPr>
        <p:blipFill rotWithShape="1">
          <a:blip r:embed="rId4">
            <a:alphaModFix/>
          </a:blip>
          <a:srcRect b="13008" l="29170" r="5848" t="39444"/>
          <a:stretch/>
        </p:blipFill>
        <p:spPr>
          <a:xfrm>
            <a:off x="1098675" y="2023525"/>
            <a:ext cx="7250074" cy="2984024"/>
          </a:xfrm>
          <a:prstGeom prst="rect">
            <a:avLst/>
          </a:prstGeom>
          <a:noFill/>
          <a:ln>
            <a:noFill/>
          </a:ln>
        </p:spPr>
      </p:pic>
      <p:sp>
        <p:nvSpPr>
          <p:cNvPr id="584" name="Google Shape;584;p86"/>
          <p:cNvSpPr/>
          <p:nvPr/>
        </p:nvSpPr>
        <p:spPr>
          <a:xfrm>
            <a:off x="1515638" y="2748550"/>
            <a:ext cx="941400" cy="14874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86"/>
          <p:cNvCxnSpPr/>
          <p:nvPr/>
        </p:nvCxnSpPr>
        <p:spPr>
          <a:xfrm>
            <a:off x="2457038" y="3138700"/>
            <a:ext cx="2504400" cy="12300"/>
          </a:xfrm>
          <a:prstGeom prst="straightConnector1">
            <a:avLst/>
          </a:prstGeom>
          <a:noFill/>
          <a:ln cap="flat" cmpd="sng" w="19050">
            <a:solidFill>
              <a:srgbClr val="E1446D"/>
            </a:solidFill>
            <a:prstDash val="solid"/>
            <a:round/>
            <a:headEnd len="med" w="med" type="none"/>
            <a:tailEnd len="med" w="med" type="triangle"/>
          </a:ln>
        </p:spPr>
      </p:cxnSp>
      <p:sp>
        <p:nvSpPr>
          <p:cNvPr id="586" name="Google Shape;586;p86"/>
          <p:cNvSpPr txBox="1"/>
          <p:nvPr/>
        </p:nvSpPr>
        <p:spPr>
          <a:xfrm>
            <a:off x="5119175" y="2910850"/>
            <a:ext cx="2824500" cy="18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1446D"/>
                </a:solidFill>
                <a:latin typeface="Rubik"/>
                <a:ea typeface="Rubik"/>
                <a:cs typeface="Rubik"/>
                <a:sym typeface="Rubik"/>
              </a:rPr>
              <a:t>Noten que la </a:t>
            </a:r>
            <a:r>
              <a:rPr b="1" lang="es">
                <a:solidFill>
                  <a:srgbClr val="E1446D"/>
                </a:solidFill>
                <a:latin typeface="Rubik"/>
                <a:ea typeface="Rubik"/>
                <a:cs typeface="Rubik"/>
                <a:sym typeface="Rubik"/>
              </a:rPr>
              <a:t>leyenda</a:t>
            </a:r>
            <a:r>
              <a:rPr lang="es">
                <a:solidFill>
                  <a:srgbClr val="E1446D"/>
                </a:solidFill>
                <a:latin typeface="Rubik"/>
                <a:ea typeface="Rubik"/>
                <a:cs typeface="Rubik"/>
                <a:sym typeface="Rubik"/>
              </a:rPr>
              <a:t> se genera automáticamente, y nos explicita los dos </a:t>
            </a:r>
            <a:r>
              <a:rPr b="1" lang="es">
                <a:solidFill>
                  <a:srgbClr val="E1446D"/>
                </a:solidFill>
                <a:latin typeface="Rubik"/>
                <a:ea typeface="Rubik"/>
                <a:cs typeface="Rubik"/>
                <a:sym typeface="Rubik"/>
              </a:rPr>
              <a:t>features</a:t>
            </a:r>
            <a:r>
              <a:rPr lang="es">
                <a:solidFill>
                  <a:srgbClr val="E1446D"/>
                </a:solidFill>
                <a:latin typeface="Rubik"/>
                <a:ea typeface="Rubik"/>
                <a:cs typeface="Rubik"/>
                <a:sym typeface="Rubik"/>
              </a:rPr>
              <a:t> que están representados en el gráfico pero no en sus ejes.</a:t>
            </a:r>
            <a:endParaRPr>
              <a:solidFill>
                <a:srgbClr val="E1446D"/>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D300"/>
        </a:solidFill>
      </p:bgPr>
    </p:bg>
    <p:spTree>
      <p:nvGrpSpPr>
        <p:cNvPr id="590" name="Shape 590"/>
        <p:cNvGrpSpPr/>
        <p:nvPr/>
      </p:nvGrpSpPr>
      <p:grpSpPr>
        <a:xfrm>
          <a:off x="0" y="0"/>
          <a:ext cx="0" cy="0"/>
          <a:chOff x="0" y="0"/>
          <a:chExt cx="0" cy="0"/>
        </a:xfrm>
      </p:grpSpPr>
      <p:pic>
        <p:nvPicPr>
          <p:cNvPr id="591" name="Google Shape;591;p87"/>
          <p:cNvPicPr preferRelativeResize="0"/>
          <p:nvPr/>
        </p:nvPicPr>
        <p:blipFill>
          <a:blip r:embed="rId3">
            <a:alphaModFix/>
          </a:blip>
          <a:stretch>
            <a:fillRect/>
          </a:stretch>
        </p:blipFill>
        <p:spPr>
          <a:xfrm>
            <a:off x="762000" y="3759644"/>
            <a:ext cx="490150" cy="620594"/>
          </a:xfrm>
          <a:prstGeom prst="rect">
            <a:avLst/>
          </a:prstGeom>
          <a:noFill/>
          <a:ln>
            <a:noFill/>
          </a:ln>
        </p:spPr>
      </p:pic>
      <p:sp>
        <p:nvSpPr>
          <p:cNvPr id="592" name="Google Shape;592;p87"/>
          <p:cNvSpPr txBox="1"/>
          <p:nvPr>
            <p:ph idx="4294967295" type="title"/>
          </p:nvPr>
        </p:nvSpPr>
        <p:spPr>
          <a:xfrm>
            <a:off x="729450" y="838200"/>
            <a:ext cx="42993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430098"/>
                </a:solidFill>
                <a:latin typeface="Rubik"/>
                <a:ea typeface="Rubik"/>
                <a:cs typeface="Rubik"/>
                <a:sym typeface="Rubik"/>
              </a:rPr>
              <a:t>Hands-on training</a:t>
            </a:r>
            <a:endParaRPr b="1" sz="3800">
              <a:solidFill>
                <a:srgbClr val="430098"/>
              </a:solidFill>
              <a:latin typeface="Rubik"/>
              <a:ea typeface="Rubik"/>
              <a:cs typeface="Rubik"/>
              <a:sym typeface="Rubik"/>
            </a:endParaRPr>
          </a:p>
        </p:txBody>
      </p:sp>
      <p:sp>
        <p:nvSpPr>
          <p:cNvPr id="593" name="Google Shape;593;p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94" name="Google Shape;594;p87"/>
          <p:cNvPicPr preferRelativeResize="0"/>
          <p:nvPr/>
        </p:nvPicPr>
        <p:blipFill rotWithShape="1">
          <a:blip r:embed="rId4">
            <a:alphaModFix/>
          </a:blip>
          <a:srcRect b="17115" l="0" r="0" t="0"/>
          <a:stretch/>
        </p:blipFill>
        <p:spPr>
          <a:xfrm>
            <a:off x="6513700" y="2481275"/>
            <a:ext cx="1905024" cy="266222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98" name="Shape 598"/>
        <p:cNvGrpSpPr/>
        <p:nvPr/>
      </p:nvGrpSpPr>
      <p:grpSpPr>
        <a:xfrm>
          <a:off x="0" y="0"/>
          <a:ext cx="0" cy="0"/>
          <a:chOff x="0" y="0"/>
          <a:chExt cx="0" cy="0"/>
        </a:xfrm>
      </p:grpSpPr>
      <p:sp>
        <p:nvSpPr>
          <p:cNvPr id="599" name="Google Shape;599;p88"/>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88"/>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601" name="Google Shape;601;p88"/>
          <p:cNvSpPr txBox="1"/>
          <p:nvPr/>
        </p:nvSpPr>
        <p:spPr>
          <a:xfrm>
            <a:off x="189800" y="597050"/>
            <a:ext cx="1634400" cy="16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s">
                <a:solidFill>
                  <a:srgbClr val="430098"/>
                </a:solidFill>
                <a:latin typeface="Rubik"/>
                <a:ea typeface="Rubik"/>
                <a:cs typeface="Rubik"/>
                <a:sym typeface="Rubik"/>
              </a:rPr>
              <a:t>Hands-on training</a:t>
            </a:r>
            <a:endParaRPr>
              <a:solidFill>
                <a:srgbClr val="430098"/>
              </a:solidFill>
              <a:latin typeface="Rubik"/>
              <a:ea typeface="Rubik"/>
              <a:cs typeface="Rubik"/>
              <a:sym typeface="Rubik"/>
            </a:endParaRPr>
          </a:p>
        </p:txBody>
      </p:sp>
      <p:sp>
        <p:nvSpPr>
          <p:cNvPr id="602" name="Google Shape;602;p88"/>
          <p:cNvSpPr txBox="1"/>
          <p:nvPr/>
        </p:nvSpPr>
        <p:spPr>
          <a:xfrm>
            <a:off x="2290400" y="597050"/>
            <a:ext cx="6311400" cy="5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2400">
              <a:solidFill>
                <a:srgbClr val="434343"/>
              </a:solidFill>
              <a:latin typeface="Rubik"/>
              <a:ea typeface="Rubik"/>
              <a:cs typeface="Rubik"/>
              <a:sym typeface="Rubik"/>
            </a:endParaRPr>
          </a:p>
        </p:txBody>
      </p:sp>
      <p:sp>
        <p:nvSpPr>
          <p:cNvPr id="603" name="Google Shape;603;p88"/>
          <p:cNvSpPr txBox="1"/>
          <p:nvPr/>
        </p:nvSpPr>
        <p:spPr>
          <a:xfrm>
            <a:off x="2098550" y="1534825"/>
            <a:ext cx="7015800" cy="17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400">
                <a:solidFill>
                  <a:srgbClr val="666666"/>
                </a:solidFill>
                <a:latin typeface="Rubik"/>
                <a:ea typeface="Rubik"/>
                <a:cs typeface="Rubik"/>
                <a:sym typeface="Rubik"/>
              </a:rPr>
              <a:t>DS_Clase_07_Seaborn.ipynb</a:t>
            </a:r>
            <a:endParaRPr sz="3400">
              <a:solidFill>
                <a:srgbClr val="666666"/>
              </a:solidFill>
              <a:latin typeface="Rubik"/>
              <a:ea typeface="Rubik"/>
              <a:cs typeface="Rubik"/>
              <a:sym typeface="Rubik"/>
            </a:endParaRPr>
          </a:p>
          <a:p>
            <a:pPr indent="0" lvl="0" marL="0" rtl="0" algn="ctr">
              <a:spcBef>
                <a:spcPts val="0"/>
              </a:spcBef>
              <a:spcAft>
                <a:spcPts val="0"/>
              </a:spcAft>
              <a:buNone/>
            </a:pPr>
            <a:r>
              <a:t/>
            </a:r>
            <a:endParaRPr sz="3400">
              <a:solidFill>
                <a:srgbClr val="666666"/>
              </a:solidFill>
              <a:latin typeface="Rubik"/>
              <a:ea typeface="Rubik"/>
              <a:cs typeface="Rubik"/>
              <a:sym typeface="Rubik"/>
            </a:endParaRPr>
          </a:p>
          <a:p>
            <a:pPr indent="0" lvl="0" marL="0" rtl="0" algn="ctr">
              <a:spcBef>
                <a:spcPts val="0"/>
              </a:spcBef>
              <a:spcAft>
                <a:spcPts val="0"/>
              </a:spcAft>
              <a:buNone/>
            </a:pPr>
            <a:r>
              <a:rPr lang="es" sz="2400">
                <a:solidFill>
                  <a:srgbClr val="666666"/>
                </a:solidFill>
                <a:latin typeface="Rubik"/>
                <a:ea typeface="Rubik"/>
                <a:cs typeface="Rubik"/>
                <a:sym typeface="Rubik"/>
              </a:rPr>
              <a:t>Scatter Plots</a:t>
            </a:r>
            <a:endParaRPr sz="3400">
              <a:solidFill>
                <a:srgbClr val="666666"/>
              </a:solidFill>
              <a:latin typeface="Rubik"/>
              <a:ea typeface="Rubik"/>
              <a:cs typeface="Rubik"/>
              <a:sym typeface="Rubik"/>
            </a:endParaRPr>
          </a:p>
        </p:txBody>
      </p:sp>
      <p:sp>
        <p:nvSpPr>
          <p:cNvPr id="604" name="Google Shape;604;p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90"/>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Visualización de Datos - Seaborn…</a:t>
            </a:r>
            <a:endParaRPr/>
          </a:p>
          <a:p>
            <a:pPr indent="0" lvl="0" marL="0" rtl="0" algn="l">
              <a:spcBef>
                <a:spcPts val="1000"/>
              </a:spcBef>
              <a:spcAft>
                <a:spcPts val="0"/>
              </a:spcAft>
              <a:buNone/>
            </a:pPr>
            <a:r>
              <a:rPr lang="es" sz="4800"/>
              <a:t>¡SEGUIMOS!</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252" name="Shape 252"/>
        <p:cNvGrpSpPr/>
        <p:nvPr/>
      </p:nvGrpSpPr>
      <p:grpSpPr>
        <a:xfrm>
          <a:off x="0" y="0"/>
          <a:ext cx="0" cy="0"/>
          <a:chOff x="0" y="0"/>
          <a:chExt cx="0" cy="0"/>
        </a:xfrm>
      </p:grpSpPr>
      <p:sp>
        <p:nvSpPr>
          <p:cNvPr id="253" name="Google Shape;253;p55"/>
          <p:cNvSpPr txBox="1"/>
          <p:nvPr>
            <p:ph idx="4294967295" type="title"/>
          </p:nvPr>
        </p:nvSpPr>
        <p:spPr>
          <a:xfrm>
            <a:off x="729450" y="838200"/>
            <a:ext cx="42993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FFFFFF"/>
                </a:solidFill>
                <a:latin typeface="Rubik"/>
                <a:ea typeface="Rubik"/>
                <a:cs typeface="Rubik"/>
                <a:sym typeface="Rubik"/>
              </a:rPr>
              <a:t>¿Dónde estamos?</a:t>
            </a:r>
            <a:endParaRPr b="1" sz="3800">
              <a:solidFill>
                <a:srgbClr val="FFFFFF"/>
              </a:solidFill>
              <a:latin typeface="Rubik"/>
              <a:ea typeface="Rubik"/>
              <a:cs typeface="Rubik"/>
              <a:sym typeface="Rubik"/>
            </a:endParaRPr>
          </a:p>
        </p:txBody>
      </p:sp>
      <p:pic>
        <p:nvPicPr>
          <p:cNvPr id="254" name="Google Shape;254;p55"/>
          <p:cNvPicPr preferRelativeResize="0"/>
          <p:nvPr/>
        </p:nvPicPr>
        <p:blipFill rotWithShape="1">
          <a:blip r:embed="rId3">
            <a:alphaModFix/>
          </a:blip>
          <a:srcRect b="10793" l="0" r="0" t="6370"/>
          <a:stretch/>
        </p:blipFill>
        <p:spPr>
          <a:xfrm>
            <a:off x="6717350" y="2337299"/>
            <a:ext cx="1880875" cy="2412551"/>
          </a:xfrm>
          <a:prstGeom prst="rect">
            <a:avLst/>
          </a:prstGeom>
          <a:noFill/>
          <a:ln>
            <a:noFill/>
          </a:ln>
        </p:spPr>
      </p:pic>
      <p:pic>
        <p:nvPicPr>
          <p:cNvPr id="255" name="Google Shape;255;p55"/>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19" name="Google Shape;619;p91"/>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Categorical plots</a:t>
            </a:r>
            <a:endParaRPr sz="2800">
              <a:solidFill>
                <a:srgbClr val="FFFFFF"/>
              </a:solidFill>
              <a:latin typeface="Rubik Medium"/>
              <a:ea typeface="Rubik Medium"/>
              <a:cs typeface="Rubik Medium"/>
              <a:sym typeface="Rubik Medium"/>
            </a:endParaRPr>
          </a:p>
        </p:txBody>
      </p:sp>
      <p:sp>
        <p:nvSpPr>
          <p:cNvPr id="620" name="Google Shape;620;p91"/>
          <p:cNvSpPr txBox="1"/>
          <p:nvPr/>
        </p:nvSpPr>
        <p:spPr>
          <a:xfrm>
            <a:off x="727650" y="1565975"/>
            <a:ext cx="5642100" cy="11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434343"/>
                </a:solidFill>
                <a:latin typeface="Rubik"/>
                <a:ea typeface="Rubik"/>
                <a:cs typeface="Rubik"/>
                <a:sym typeface="Rubik"/>
              </a:rPr>
              <a:t>Como su nombre indica, esta función de Seaborn nos permite graficar utilizando una </a:t>
            </a:r>
            <a:r>
              <a:rPr b="1" lang="es" sz="3000">
                <a:solidFill>
                  <a:srgbClr val="E1446D"/>
                </a:solidFill>
                <a:latin typeface="Rubik"/>
                <a:ea typeface="Rubik"/>
                <a:cs typeface="Rubik"/>
                <a:sym typeface="Rubik"/>
              </a:rPr>
              <a:t>variable categórica</a:t>
            </a:r>
            <a:r>
              <a:rPr lang="es" sz="3000">
                <a:solidFill>
                  <a:srgbClr val="434343"/>
                </a:solidFill>
                <a:latin typeface="Rubik"/>
                <a:ea typeface="Rubik"/>
                <a:cs typeface="Rubik"/>
                <a:sym typeface="Rubik"/>
              </a:rPr>
              <a:t> como eje.  </a:t>
            </a:r>
            <a:endParaRPr sz="3000">
              <a:solidFill>
                <a:srgbClr val="434343"/>
              </a:solidFill>
              <a:latin typeface="Rubik"/>
              <a:ea typeface="Rubik"/>
              <a:cs typeface="Rubik"/>
              <a:sym typeface="Rubi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26" name="Google Shape;626;p92"/>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Categorical plots</a:t>
            </a:r>
            <a:endParaRPr sz="2800">
              <a:solidFill>
                <a:srgbClr val="FFFFFF"/>
              </a:solidFill>
              <a:latin typeface="Rubik Medium"/>
              <a:ea typeface="Rubik Medium"/>
              <a:cs typeface="Rubik Medium"/>
              <a:sym typeface="Rubik Medium"/>
            </a:endParaRPr>
          </a:p>
        </p:txBody>
      </p:sp>
      <p:pic>
        <p:nvPicPr>
          <p:cNvPr id="627" name="Google Shape;627;p92"/>
          <p:cNvPicPr preferRelativeResize="0"/>
          <p:nvPr/>
        </p:nvPicPr>
        <p:blipFill rotWithShape="1">
          <a:blip r:embed="rId3">
            <a:alphaModFix/>
          </a:blip>
          <a:srcRect b="10861" l="28555" r="33442" t="30961"/>
          <a:stretch/>
        </p:blipFill>
        <p:spPr>
          <a:xfrm>
            <a:off x="727675" y="1593800"/>
            <a:ext cx="3665050" cy="3156049"/>
          </a:xfrm>
          <a:prstGeom prst="rect">
            <a:avLst/>
          </a:prstGeom>
          <a:noFill/>
          <a:ln>
            <a:noFill/>
          </a:ln>
        </p:spPr>
      </p:pic>
      <p:sp>
        <p:nvSpPr>
          <p:cNvPr id="628" name="Google Shape;628;p92"/>
          <p:cNvSpPr txBox="1"/>
          <p:nvPr/>
        </p:nvSpPr>
        <p:spPr>
          <a:xfrm>
            <a:off x="4914125" y="2372350"/>
            <a:ext cx="3726000" cy="21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E1446D"/>
                </a:solidFill>
                <a:latin typeface="Rubik"/>
                <a:ea typeface="Rubik"/>
                <a:cs typeface="Rubik"/>
                <a:sym typeface="Rubik"/>
              </a:rPr>
              <a:t>Seaborn</a:t>
            </a:r>
            <a:r>
              <a:rPr lang="es" sz="1800">
                <a:solidFill>
                  <a:srgbClr val="434343"/>
                </a:solidFill>
                <a:latin typeface="Rubik"/>
                <a:ea typeface="Rubik"/>
                <a:cs typeface="Rubik"/>
                <a:sym typeface="Rubik"/>
              </a:rPr>
              <a:t> realmente se </a:t>
            </a:r>
            <a:r>
              <a:rPr b="1" lang="es" sz="1800">
                <a:solidFill>
                  <a:srgbClr val="E1446D"/>
                </a:solidFill>
                <a:latin typeface="Rubik"/>
                <a:ea typeface="Rubik"/>
                <a:cs typeface="Rubik"/>
                <a:sym typeface="Rubik"/>
              </a:rPr>
              <a:t>destaca</a:t>
            </a:r>
            <a:r>
              <a:rPr lang="es" sz="1800">
                <a:solidFill>
                  <a:srgbClr val="434343"/>
                </a:solidFill>
                <a:latin typeface="Rubik"/>
                <a:ea typeface="Rubik"/>
                <a:cs typeface="Rubik"/>
                <a:sym typeface="Rubik"/>
              </a:rPr>
              <a:t> en este tipo de gráficos respecto a </a:t>
            </a:r>
            <a:r>
              <a:rPr b="1" lang="es" sz="1800">
                <a:solidFill>
                  <a:srgbClr val="434343"/>
                </a:solidFill>
                <a:latin typeface="Rubik"/>
                <a:ea typeface="Rubik"/>
                <a:cs typeface="Rubik"/>
                <a:sym typeface="Rubik"/>
              </a:rPr>
              <a:t>Matplotlib</a:t>
            </a:r>
            <a:r>
              <a:rPr lang="es" sz="1800">
                <a:solidFill>
                  <a:srgbClr val="434343"/>
                </a:solidFill>
                <a:latin typeface="Rubik"/>
                <a:ea typeface="Rubik"/>
                <a:cs typeface="Rubik"/>
                <a:sym typeface="Rubik"/>
              </a:rPr>
              <a:t>. </a:t>
            </a:r>
            <a:endParaRPr sz="1800">
              <a:solidFill>
                <a:srgbClr val="434343"/>
              </a:solidFill>
              <a:latin typeface="Rubik"/>
              <a:ea typeface="Rubik"/>
              <a:cs typeface="Rubik"/>
              <a:sym typeface="Rubik"/>
            </a:endParaRPr>
          </a:p>
          <a:p>
            <a:pPr indent="0" lvl="0" marL="0" rtl="0" algn="l">
              <a:spcBef>
                <a:spcPts val="0"/>
              </a:spcBef>
              <a:spcAft>
                <a:spcPts val="0"/>
              </a:spcAft>
              <a:buNone/>
            </a:pPr>
            <a:r>
              <a:t/>
            </a:r>
            <a:endParaRPr sz="1800">
              <a:solidFill>
                <a:srgbClr val="434343"/>
              </a:solidFill>
              <a:latin typeface="Rubik"/>
              <a:ea typeface="Rubik"/>
              <a:cs typeface="Rubik"/>
              <a:sym typeface="Rubik"/>
            </a:endParaRPr>
          </a:p>
          <a:p>
            <a:pPr indent="0" lvl="0" marL="0" rtl="0" algn="l">
              <a:spcBef>
                <a:spcPts val="0"/>
              </a:spcBef>
              <a:spcAft>
                <a:spcPts val="0"/>
              </a:spcAft>
              <a:buNone/>
            </a:pPr>
            <a:r>
              <a:rPr lang="es" sz="1800">
                <a:solidFill>
                  <a:srgbClr val="434343"/>
                </a:solidFill>
                <a:latin typeface="Rubik"/>
                <a:ea typeface="Rubik"/>
                <a:cs typeface="Rubik"/>
                <a:sym typeface="Rubik"/>
              </a:rPr>
              <a:t>Noten que no “amontona” los puntos, permitiendo distinguir la cantidad.</a:t>
            </a:r>
            <a:endParaRPr sz="1800">
              <a:solidFill>
                <a:srgbClr val="434343"/>
              </a:solidFill>
              <a:latin typeface="Rubik"/>
              <a:ea typeface="Rubik"/>
              <a:cs typeface="Rubik"/>
              <a:sym typeface="Rubi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34" name="Google Shape;634;p93"/>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Categorical plots</a:t>
            </a:r>
            <a:endParaRPr sz="2800">
              <a:solidFill>
                <a:srgbClr val="FFFFFF"/>
              </a:solidFill>
              <a:latin typeface="Rubik Medium"/>
              <a:ea typeface="Rubik Medium"/>
              <a:cs typeface="Rubik Medium"/>
              <a:sym typeface="Rubik Medium"/>
            </a:endParaRPr>
          </a:p>
        </p:txBody>
      </p:sp>
      <p:pic>
        <p:nvPicPr>
          <p:cNvPr id="635" name="Google Shape;635;p93"/>
          <p:cNvPicPr preferRelativeResize="0"/>
          <p:nvPr/>
        </p:nvPicPr>
        <p:blipFill rotWithShape="1">
          <a:blip r:embed="rId3">
            <a:alphaModFix/>
          </a:blip>
          <a:srcRect b="51605" l="5696" r="27207" t="27679"/>
          <a:stretch/>
        </p:blipFill>
        <p:spPr>
          <a:xfrm>
            <a:off x="727650" y="1425026"/>
            <a:ext cx="7082851" cy="1230050"/>
          </a:xfrm>
          <a:prstGeom prst="rect">
            <a:avLst/>
          </a:prstGeom>
          <a:noFill/>
          <a:ln>
            <a:noFill/>
          </a:ln>
        </p:spPr>
      </p:pic>
      <p:sp>
        <p:nvSpPr>
          <p:cNvPr id="636" name="Google Shape;636;p93"/>
          <p:cNvSpPr/>
          <p:nvPr/>
        </p:nvSpPr>
        <p:spPr>
          <a:xfrm>
            <a:off x="5397387" y="2175059"/>
            <a:ext cx="634800" cy="2169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3"/>
          <p:cNvSpPr/>
          <p:nvPr/>
        </p:nvSpPr>
        <p:spPr>
          <a:xfrm>
            <a:off x="2843515" y="1931577"/>
            <a:ext cx="634800" cy="2169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8" name="Google Shape;638;p93"/>
          <p:cNvPicPr preferRelativeResize="0"/>
          <p:nvPr/>
        </p:nvPicPr>
        <p:blipFill rotWithShape="1">
          <a:blip r:embed="rId4">
            <a:alphaModFix/>
          </a:blip>
          <a:srcRect b="10142" l="6415" r="66784" t="42215"/>
          <a:stretch/>
        </p:blipFill>
        <p:spPr>
          <a:xfrm>
            <a:off x="858625" y="2796300"/>
            <a:ext cx="2189376" cy="2189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44" name="Google Shape;644;p94"/>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Categorical plots</a:t>
            </a:r>
            <a:endParaRPr sz="2800">
              <a:solidFill>
                <a:srgbClr val="FFFFFF"/>
              </a:solidFill>
              <a:latin typeface="Rubik Medium"/>
              <a:ea typeface="Rubik Medium"/>
              <a:cs typeface="Rubik Medium"/>
              <a:sym typeface="Rubik Medium"/>
            </a:endParaRPr>
          </a:p>
        </p:txBody>
      </p:sp>
      <p:pic>
        <p:nvPicPr>
          <p:cNvPr id="645" name="Google Shape;645;p94"/>
          <p:cNvPicPr preferRelativeResize="0"/>
          <p:nvPr/>
        </p:nvPicPr>
        <p:blipFill rotWithShape="1">
          <a:blip r:embed="rId3">
            <a:alphaModFix/>
          </a:blip>
          <a:srcRect b="51605" l="5696" r="27207" t="27679"/>
          <a:stretch/>
        </p:blipFill>
        <p:spPr>
          <a:xfrm>
            <a:off x="727650" y="1425026"/>
            <a:ext cx="7082851" cy="1230050"/>
          </a:xfrm>
          <a:prstGeom prst="rect">
            <a:avLst/>
          </a:prstGeom>
          <a:noFill/>
          <a:ln>
            <a:noFill/>
          </a:ln>
        </p:spPr>
      </p:pic>
      <p:sp>
        <p:nvSpPr>
          <p:cNvPr id="646" name="Google Shape;646;p94"/>
          <p:cNvSpPr/>
          <p:nvPr/>
        </p:nvSpPr>
        <p:spPr>
          <a:xfrm>
            <a:off x="5397387" y="2175059"/>
            <a:ext cx="634800" cy="2169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4"/>
          <p:cNvSpPr/>
          <p:nvPr/>
        </p:nvSpPr>
        <p:spPr>
          <a:xfrm>
            <a:off x="2843515" y="1931577"/>
            <a:ext cx="634800" cy="2169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94"/>
          <p:cNvPicPr preferRelativeResize="0"/>
          <p:nvPr/>
        </p:nvPicPr>
        <p:blipFill rotWithShape="1">
          <a:blip r:embed="rId4">
            <a:alphaModFix/>
          </a:blip>
          <a:srcRect b="10142" l="6415" r="66784" t="42215"/>
          <a:stretch/>
        </p:blipFill>
        <p:spPr>
          <a:xfrm>
            <a:off x="858625" y="2796300"/>
            <a:ext cx="2189376" cy="2189376"/>
          </a:xfrm>
          <a:prstGeom prst="rect">
            <a:avLst/>
          </a:prstGeom>
          <a:noFill/>
          <a:ln>
            <a:noFill/>
          </a:ln>
        </p:spPr>
      </p:pic>
      <p:sp>
        <p:nvSpPr>
          <p:cNvPr id="649" name="Google Shape;649;p94"/>
          <p:cNvSpPr/>
          <p:nvPr/>
        </p:nvSpPr>
        <p:spPr>
          <a:xfrm>
            <a:off x="988222" y="3650950"/>
            <a:ext cx="1422300" cy="2355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55" name="Google Shape;655;p95"/>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rgbClr val="E1446D"/>
                </a:solidFill>
                <a:latin typeface="Rubik Medium"/>
                <a:ea typeface="Rubik Medium"/>
                <a:cs typeface="Rubik Medium"/>
                <a:sym typeface="Rubik Medium"/>
              </a:rPr>
              <a:t>Categorical plots</a:t>
            </a:r>
            <a:endParaRPr sz="2800">
              <a:solidFill>
                <a:srgbClr val="E1446D"/>
              </a:solidFill>
              <a:latin typeface="Rubik Medium"/>
              <a:ea typeface="Rubik Medium"/>
              <a:cs typeface="Rubik Medium"/>
              <a:sym typeface="Rubik Medium"/>
            </a:endParaRPr>
          </a:p>
        </p:txBody>
      </p:sp>
      <p:sp>
        <p:nvSpPr>
          <p:cNvPr id="656" name="Google Shape;656;p95"/>
          <p:cNvSpPr txBox="1"/>
          <p:nvPr/>
        </p:nvSpPr>
        <p:spPr>
          <a:xfrm>
            <a:off x="499025" y="1848975"/>
            <a:ext cx="1931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E1446D"/>
                </a:solidFill>
                <a:latin typeface="Rubik"/>
                <a:ea typeface="Rubik"/>
                <a:cs typeface="Rubik"/>
                <a:sym typeface="Rubik"/>
              </a:rPr>
              <a:t>Box</a:t>
            </a:r>
            <a:r>
              <a:rPr lang="es" sz="2400">
                <a:solidFill>
                  <a:srgbClr val="434343"/>
                </a:solidFill>
                <a:latin typeface="Rubik"/>
                <a:ea typeface="Rubik"/>
                <a:cs typeface="Rubik"/>
                <a:sym typeface="Rubik"/>
              </a:rPr>
              <a:t>plot</a:t>
            </a:r>
            <a:endParaRPr sz="2400">
              <a:solidFill>
                <a:srgbClr val="434343"/>
              </a:solidFill>
              <a:latin typeface="Rubik"/>
              <a:ea typeface="Rubik"/>
              <a:cs typeface="Rubik"/>
              <a:sym typeface="Rubik"/>
            </a:endParaRPr>
          </a:p>
        </p:txBody>
      </p:sp>
      <p:pic>
        <p:nvPicPr>
          <p:cNvPr id="657" name="Google Shape;657;p95"/>
          <p:cNvPicPr preferRelativeResize="0"/>
          <p:nvPr/>
        </p:nvPicPr>
        <p:blipFill rotWithShape="1">
          <a:blip r:embed="rId3">
            <a:alphaModFix/>
          </a:blip>
          <a:srcRect b="31721" l="0" r="0" t="0"/>
          <a:stretch/>
        </p:blipFill>
        <p:spPr>
          <a:xfrm>
            <a:off x="805875" y="2540760"/>
            <a:ext cx="1318000" cy="980880"/>
          </a:xfrm>
          <a:prstGeom prst="rect">
            <a:avLst/>
          </a:prstGeom>
          <a:noFill/>
          <a:ln>
            <a:noFill/>
          </a:ln>
        </p:spPr>
      </p:pic>
      <p:sp>
        <p:nvSpPr>
          <p:cNvPr id="658" name="Google Shape;658;p95"/>
          <p:cNvSpPr txBox="1"/>
          <p:nvPr/>
        </p:nvSpPr>
        <p:spPr>
          <a:xfrm>
            <a:off x="2567175" y="1848975"/>
            <a:ext cx="1931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E1446D"/>
                </a:solidFill>
                <a:latin typeface="Rubik"/>
                <a:ea typeface="Rubik"/>
                <a:cs typeface="Rubik"/>
                <a:sym typeface="Rubik"/>
              </a:rPr>
              <a:t>Bar</a:t>
            </a:r>
            <a:r>
              <a:rPr lang="es" sz="2400">
                <a:solidFill>
                  <a:srgbClr val="434343"/>
                </a:solidFill>
                <a:latin typeface="Rubik"/>
                <a:ea typeface="Rubik"/>
                <a:cs typeface="Rubik"/>
                <a:sym typeface="Rubik"/>
              </a:rPr>
              <a:t>plot</a:t>
            </a:r>
            <a:endParaRPr sz="2400">
              <a:solidFill>
                <a:srgbClr val="434343"/>
              </a:solidFill>
              <a:latin typeface="Rubik"/>
              <a:ea typeface="Rubik"/>
              <a:cs typeface="Rubik"/>
              <a:sym typeface="Rubik"/>
            </a:endParaRPr>
          </a:p>
        </p:txBody>
      </p:sp>
      <p:sp>
        <p:nvSpPr>
          <p:cNvPr id="659" name="Google Shape;659;p95"/>
          <p:cNvSpPr txBox="1"/>
          <p:nvPr/>
        </p:nvSpPr>
        <p:spPr>
          <a:xfrm>
            <a:off x="4769950" y="1848975"/>
            <a:ext cx="1931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E1446D"/>
                </a:solidFill>
                <a:latin typeface="Rubik"/>
                <a:ea typeface="Rubik"/>
                <a:cs typeface="Rubik"/>
                <a:sym typeface="Rubik"/>
              </a:rPr>
              <a:t>Histogram</a:t>
            </a:r>
            <a:endParaRPr sz="2400">
              <a:solidFill>
                <a:srgbClr val="434343"/>
              </a:solidFill>
              <a:latin typeface="Rubik"/>
              <a:ea typeface="Rubik"/>
              <a:cs typeface="Rubik"/>
              <a:sym typeface="Rubik"/>
            </a:endParaRPr>
          </a:p>
        </p:txBody>
      </p:sp>
      <p:sp>
        <p:nvSpPr>
          <p:cNvPr id="660" name="Google Shape;660;p95"/>
          <p:cNvSpPr txBox="1"/>
          <p:nvPr/>
        </p:nvSpPr>
        <p:spPr>
          <a:xfrm>
            <a:off x="6972725" y="1848975"/>
            <a:ext cx="1931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E1446D"/>
                </a:solidFill>
                <a:latin typeface="Rubik"/>
                <a:ea typeface="Rubik"/>
                <a:cs typeface="Rubik"/>
                <a:sym typeface="Rubik"/>
              </a:rPr>
              <a:t>Pair </a:t>
            </a:r>
            <a:r>
              <a:rPr lang="es" sz="2400">
                <a:solidFill>
                  <a:srgbClr val="434343"/>
                </a:solidFill>
                <a:latin typeface="Rubik"/>
                <a:ea typeface="Rubik"/>
                <a:cs typeface="Rubik"/>
                <a:sym typeface="Rubik"/>
              </a:rPr>
              <a:t>plots</a:t>
            </a:r>
            <a:endParaRPr sz="2400">
              <a:solidFill>
                <a:srgbClr val="434343"/>
              </a:solidFill>
              <a:latin typeface="Rubik"/>
              <a:ea typeface="Rubik"/>
              <a:cs typeface="Rubik"/>
              <a:sym typeface="Rubik"/>
            </a:endParaRPr>
          </a:p>
        </p:txBody>
      </p:sp>
      <p:pic>
        <p:nvPicPr>
          <p:cNvPr id="661" name="Google Shape;661;p95"/>
          <p:cNvPicPr preferRelativeResize="0"/>
          <p:nvPr/>
        </p:nvPicPr>
        <p:blipFill rotWithShape="1">
          <a:blip r:embed="rId4">
            <a:alphaModFix/>
          </a:blip>
          <a:srcRect b="11842" l="28813" r="42020" t="39481"/>
          <a:stretch/>
        </p:blipFill>
        <p:spPr>
          <a:xfrm>
            <a:off x="805863" y="3744300"/>
            <a:ext cx="1318013" cy="1237224"/>
          </a:xfrm>
          <a:prstGeom prst="rect">
            <a:avLst/>
          </a:prstGeom>
          <a:noFill/>
          <a:ln>
            <a:noFill/>
          </a:ln>
        </p:spPr>
      </p:pic>
      <p:pic>
        <p:nvPicPr>
          <p:cNvPr id="662" name="Google Shape;662;p95"/>
          <p:cNvPicPr preferRelativeResize="0"/>
          <p:nvPr/>
        </p:nvPicPr>
        <p:blipFill rotWithShape="1">
          <a:blip r:embed="rId5">
            <a:alphaModFix/>
          </a:blip>
          <a:srcRect b="12398" l="28597" r="41724" t="39640"/>
          <a:stretch/>
        </p:blipFill>
        <p:spPr>
          <a:xfrm>
            <a:off x="2832225" y="2540750"/>
            <a:ext cx="1492075" cy="1356350"/>
          </a:xfrm>
          <a:prstGeom prst="rect">
            <a:avLst/>
          </a:prstGeom>
          <a:noFill/>
          <a:ln>
            <a:noFill/>
          </a:ln>
        </p:spPr>
      </p:pic>
      <p:pic>
        <p:nvPicPr>
          <p:cNvPr id="663" name="Google Shape;663;p95"/>
          <p:cNvPicPr preferRelativeResize="0"/>
          <p:nvPr/>
        </p:nvPicPr>
        <p:blipFill rotWithShape="1">
          <a:blip r:embed="rId6">
            <a:alphaModFix/>
          </a:blip>
          <a:srcRect b="11457" l="28780" r="41022" t="52054"/>
          <a:stretch/>
        </p:blipFill>
        <p:spPr>
          <a:xfrm>
            <a:off x="4825669" y="2540750"/>
            <a:ext cx="1820266" cy="1237224"/>
          </a:xfrm>
          <a:prstGeom prst="rect">
            <a:avLst/>
          </a:prstGeom>
          <a:noFill/>
          <a:ln>
            <a:noFill/>
          </a:ln>
        </p:spPr>
      </p:pic>
      <p:pic>
        <p:nvPicPr>
          <p:cNvPr id="664" name="Google Shape;664;p95"/>
          <p:cNvPicPr preferRelativeResize="0"/>
          <p:nvPr/>
        </p:nvPicPr>
        <p:blipFill>
          <a:blip r:embed="rId7">
            <a:alphaModFix/>
          </a:blip>
          <a:stretch>
            <a:fillRect/>
          </a:stretch>
        </p:blipFill>
        <p:spPr>
          <a:xfrm>
            <a:off x="7107070" y="2540738"/>
            <a:ext cx="1663036" cy="14754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70" name="Google Shape;670;p96"/>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Categorical plots: Boxplot</a:t>
            </a:r>
            <a:endParaRPr sz="2800">
              <a:solidFill>
                <a:srgbClr val="FFFFFF"/>
              </a:solidFill>
              <a:latin typeface="Rubik Medium"/>
              <a:ea typeface="Rubik Medium"/>
              <a:cs typeface="Rubik Medium"/>
              <a:sym typeface="Rubik Medium"/>
            </a:endParaRPr>
          </a:p>
        </p:txBody>
      </p:sp>
      <p:pic>
        <p:nvPicPr>
          <p:cNvPr id="671" name="Google Shape;671;p96"/>
          <p:cNvPicPr preferRelativeResize="0"/>
          <p:nvPr/>
        </p:nvPicPr>
        <p:blipFill rotWithShape="1">
          <a:blip r:embed="rId3">
            <a:alphaModFix/>
          </a:blip>
          <a:srcRect b="31721" l="0" r="0" t="0"/>
          <a:stretch/>
        </p:blipFill>
        <p:spPr>
          <a:xfrm>
            <a:off x="4078550" y="1433514"/>
            <a:ext cx="4337800" cy="3228246"/>
          </a:xfrm>
          <a:prstGeom prst="rect">
            <a:avLst/>
          </a:prstGeom>
          <a:noFill/>
          <a:ln>
            <a:noFill/>
          </a:ln>
        </p:spPr>
      </p:pic>
      <p:sp>
        <p:nvSpPr>
          <p:cNvPr id="672" name="Google Shape;672;p96"/>
          <p:cNvSpPr txBox="1"/>
          <p:nvPr/>
        </p:nvSpPr>
        <p:spPr>
          <a:xfrm>
            <a:off x="727650" y="1532750"/>
            <a:ext cx="2566200" cy="3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El </a:t>
            </a:r>
            <a:r>
              <a:rPr b="1" lang="es" sz="1600">
                <a:solidFill>
                  <a:srgbClr val="434343"/>
                </a:solidFill>
                <a:latin typeface="Rubik"/>
                <a:ea typeface="Rubik"/>
                <a:cs typeface="Rubik"/>
                <a:sym typeface="Rubik"/>
              </a:rPr>
              <a:t>diagrama de cajas</a:t>
            </a:r>
            <a:r>
              <a:rPr lang="es" sz="1600">
                <a:solidFill>
                  <a:srgbClr val="434343"/>
                </a:solidFill>
                <a:latin typeface="Rubik"/>
                <a:ea typeface="Rubik"/>
                <a:cs typeface="Rubik"/>
                <a:sym typeface="Rubik"/>
              </a:rPr>
              <a:t> es una forma de visualizar un conjunto de valores.</a:t>
            </a:r>
            <a:endParaRPr sz="1600">
              <a:solidFill>
                <a:srgbClr val="434343"/>
              </a:solidFill>
              <a:latin typeface="Rubik"/>
              <a:ea typeface="Rubik"/>
              <a:cs typeface="Rubik"/>
              <a:sym typeface="Rubik"/>
            </a:endParaRPr>
          </a:p>
          <a:p>
            <a:pPr indent="0" lvl="0" marL="0" rtl="0" algn="l">
              <a:spcBef>
                <a:spcPts val="1000"/>
              </a:spcBef>
              <a:spcAft>
                <a:spcPts val="1000"/>
              </a:spcAft>
              <a:buNone/>
            </a:pPr>
            <a:r>
              <a:rPr lang="es" sz="1600">
                <a:solidFill>
                  <a:srgbClr val="434343"/>
                </a:solidFill>
                <a:latin typeface="Rubik"/>
                <a:ea typeface="Rubik"/>
                <a:cs typeface="Rubik"/>
                <a:sym typeface="Rubik"/>
              </a:rPr>
              <a:t>Muchas veces resulta más </a:t>
            </a:r>
            <a:r>
              <a:rPr b="1" lang="es" sz="1600">
                <a:solidFill>
                  <a:srgbClr val="434343"/>
                </a:solidFill>
                <a:latin typeface="Rubik"/>
                <a:ea typeface="Rubik"/>
                <a:cs typeface="Rubik"/>
                <a:sym typeface="Rubik"/>
              </a:rPr>
              <a:t>informativa</a:t>
            </a:r>
            <a:r>
              <a:rPr lang="es" sz="1600">
                <a:solidFill>
                  <a:srgbClr val="434343"/>
                </a:solidFill>
                <a:latin typeface="Rubik"/>
                <a:ea typeface="Rubik"/>
                <a:cs typeface="Rubik"/>
                <a:sym typeface="Rubik"/>
              </a:rPr>
              <a:t> que simplemente dibujar un punto por cada valor, ya que nos permite tener una idea de como es la distribución subyacente.</a:t>
            </a:r>
            <a:endParaRPr sz="1600">
              <a:solidFill>
                <a:srgbClr val="434343"/>
              </a:solidFill>
              <a:latin typeface="Rubik"/>
              <a:ea typeface="Rubik"/>
              <a:cs typeface="Rubik"/>
              <a:sym typeface="Rubi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78" name="Google Shape;678;p97"/>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Categorical plots: Boxplot</a:t>
            </a:r>
            <a:endParaRPr sz="2800">
              <a:solidFill>
                <a:srgbClr val="FFFFFF"/>
              </a:solidFill>
              <a:latin typeface="Rubik Medium"/>
              <a:ea typeface="Rubik Medium"/>
              <a:cs typeface="Rubik Medium"/>
              <a:sym typeface="Rubik Medium"/>
            </a:endParaRPr>
          </a:p>
        </p:txBody>
      </p:sp>
      <p:pic>
        <p:nvPicPr>
          <p:cNvPr id="679" name="Google Shape;679;p97"/>
          <p:cNvPicPr preferRelativeResize="0"/>
          <p:nvPr/>
        </p:nvPicPr>
        <p:blipFill rotWithShape="1">
          <a:blip r:embed="rId3">
            <a:alphaModFix/>
          </a:blip>
          <a:srcRect b="11842" l="28813" r="25818" t="29990"/>
          <a:stretch/>
        </p:blipFill>
        <p:spPr>
          <a:xfrm>
            <a:off x="727650" y="1490375"/>
            <a:ext cx="4884274" cy="3522301"/>
          </a:xfrm>
          <a:prstGeom prst="rect">
            <a:avLst/>
          </a:prstGeom>
          <a:noFill/>
          <a:ln>
            <a:noFill/>
          </a:ln>
        </p:spPr>
      </p:pic>
      <p:pic>
        <p:nvPicPr>
          <p:cNvPr id="680" name="Google Shape;680;p97"/>
          <p:cNvPicPr preferRelativeResize="0"/>
          <p:nvPr/>
        </p:nvPicPr>
        <p:blipFill rotWithShape="1">
          <a:blip r:embed="rId4">
            <a:alphaModFix/>
          </a:blip>
          <a:srcRect b="10864" l="28554" r="43010" t="40264"/>
          <a:stretch/>
        </p:blipFill>
        <p:spPr>
          <a:xfrm>
            <a:off x="5532160" y="1896300"/>
            <a:ext cx="3149467" cy="3044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86" name="Google Shape;686;p98"/>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Categorical plots: Boxplot</a:t>
            </a:r>
            <a:endParaRPr sz="2800">
              <a:solidFill>
                <a:srgbClr val="FFFFFF"/>
              </a:solidFill>
              <a:latin typeface="Rubik Medium"/>
              <a:ea typeface="Rubik Medium"/>
              <a:cs typeface="Rubik Medium"/>
              <a:sym typeface="Rubik Medium"/>
            </a:endParaRPr>
          </a:p>
        </p:txBody>
      </p:sp>
      <p:pic>
        <p:nvPicPr>
          <p:cNvPr id="687" name="Google Shape;687;p98"/>
          <p:cNvPicPr preferRelativeResize="0"/>
          <p:nvPr/>
        </p:nvPicPr>
        <p:blipFill rotWithShape="1">
          <a:blip r:embed="rId3">
            <a:alphaModFix/>
          </a:blip>
          <a:srcRect b="11842" l="28813" r="25818" t="29990"/>
          <a:stretch/>
        </p:blipFill>
        <p:spPr>
          <a:xfrm>
            <a:off x="727650" y="1466550"/>
            <a:ext cx="4884274" cy="3522301"/>
          </a:xfrm>
          <a:prstGeom prst="rect">
            <a:avLst/>
          </a:prstGeom>
          <a:noFill/>
          <a:ln>
            <a:noFill/>
          </a:ln>
        </p:spPr>
      </p:pic>
      <p:sp>
        <p:nvSpPr>
          <p:cNvPr id="688" name="Google Shape;688;p98"/>
          <p:cNvSpPr/>
          <p:nvPr/>
        </p:nvSpPr>
        <p:spPr>
          <a:xfrm>
            <a:off x="2071800" y="3589600"/>
            <a:ext cx="647700" cy="2355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 name="Google Shape;689;p98"/>
          <p:cNvCxnSpPr/>
          <p:nvPr/>
        </p:nvCxnSpPr>
        <p:spPr>
          <a:xfrm>
            <a:off x="2719375" y="3714550"/>
            <a:ext cx="1447800" cy="0"/>
          </a:xfrm>
          <a:prstGeom prst="straightConnector1">
            <a:avLst/>
          </a:prstGeom>
          <a:noFill/>
          <a:ln cap="flat" cmpd="sng" w="19050">
            <a:solidFill>
              <a:srgbClr val="E1446D"/>
            </a:solidFill>
            <a:prstDash val="solid"/>
            <a:round/>
            <a:headEnd len="med" w="med" type="none"/>
            <a:tailEnd len="med" w="med" type="triangle"/>
          </a:ln>
        </p:spPr>
      </p:cxnSp>
      <p:sp>
        <p:nvSpPr>
          <p:cNvPr id="690" name="Google Shape;690;p98"/>
          <p:cNvSpPr txBox="1"/>
          <p:nvPr/>
        </p:nvSpPr>
        <p:spPr>
          <a:xfrm>
            <a:off x="4320800" y="3458625"/>
            <a:ext cx="3934200" cy="7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Los puntos fuera de los “</a:t>
            </a:r>
            <a:r>
              <a:rPr b="1" lang="es" sz="1800">
                <a:solidFill>
                  <a:srgbClr val="434343"/>
                </a:solidFill>
                <a:latin typeface="Rubik"/>
                <a:ea typeface="Rubik"/>
                <a:cs typeface="Rubik"/>
                <a:sym typeface="Rubik"/>
              </a:rPr>
              <a:t>whiskers</a:t>
            </a:r>
            <a:r>
              <a:rPr lang="es" sz="1800">
                <a:solidFill>
                  <a:srgbClr val="434343"/>
                </a:solidFill>
                <a:latin typeface="Rubik"/>
                <a:ea typeface="Rubik"/>
                <a:cs typeface="Rubik"/>
                <a:sym typeface="Rubik"/>
              </a:rPr>
              <a:t>” pueden considerarse </a:t>
            </a:r>
            <a:r>
              <a:rPr b="1" lang="es" sz="1800">
                <a:solidFill>
                  <a:srgbClr val="E1446D"/>
                </a:solidFill>
                <a:latin typeface="Rubik"/>
                <a:ea typeface="Rubik"/>
                <a:cs typeface="Rubik"/>
                <a:sym typeface="Rubik"/>
              </a:rPr>
              <a:t>Outliers</a:t>
            </a:r>
            <a:r>
              <a:rPr lang="es" sz="1800">
                <a:solidFill>
                  <a:srgbClr val="E1446D"/>
                </a:solidFill>
                <a:latin typeface="Rubik"/>
                <a:ea typeface="Rubik"/>
                <a:cs typeface="Rubik"/>
                <a:sym typeface="Rubik"/>
              </a:rPr>
              <a:t>.</a:t>
            </a:r>
            <a:endParaRPr sz="1800">
              <a:solidFill>
                <a:srgbClr val="E1446D"/>
              </a:solidFill>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96" name="Google Shape;696;p99"/>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Categorical plots: Boxplot</a:t>
            </a:r>
            <a:endParaRPr sz="2800">
              <a:solidFill>
                <a:srgbClr val="FFFFFF"/>
              </a:solidFill>
              <a:latin typeface="Rubik Medium"/>
              <a:ea typeface="Rubik Medium"/>
              <a:cs typeface="Rubik Medium"/>
              <a:sym typeface="Rubik Medium"/>
            </a:endParaRPr>
          </a:p>
        </p:txBody>
      </p:sp>
      <p:sp>
        <p:nvSpPr>
          <p:cNvPr id="697" name="Google Shape;697;p99"/>
          <p:cNvSpPr txBox="1"/>
          <p:nvPr/>
        </p:nvSpPr>
        <p:spPr>
          <a:xfrm>
            <a:off x="727650" y="1923600"/>
            <a:ext cx="7523400" cy="12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E1446D"/>
                </a:solidFill>
                <a:latin typeface="Rubik"/>
                <a:ea typeface="Rubik"/>
                <a:cs typeface="Rubik"/>
                <a:sym typeface="Rubik"/>
              </a:rPr>
              <a:t>Outlier. </a:t>
            </a:r>
            <a:endParaRPr b="1" sz="3000">
              <a:solidFill>
                <a:srgbClr val="E1446D"/>
              </a:solidFill>
              <a:latin typeface="Rubik"/>
              <a:ea typeface="Rubik"/>
              <a:cs typeface="Rubik"/>
              <a:sym typeface="Rubik"/>
            </a:endParaRPr>
          </a:p>
          <a:p>
            <a:pPr indent="0" lvl="0" marL="0" rtl="0" algn="l">
              <a:spcBef>
                <a:spcPts val="0"/>
              </a:spcBef>
              <a:spcAft>
                <a:spcPts val="0"/>
              </a:spcAft>
              <a:buNone/>
            </a:pPr>
            <a:r>
              <a:rPr lang="es" sz="3000">
                <a:solidFill>
                  <a:srgbClr val="434343"/>
                </a:solidFill>
                <a:latin typeface="Rubik"/>
                <a:ea typeface="Rubik"/>
                <a:cs typeface="Rubik"/>
                <a:sym typeface="Rubik"/>
              </a:rPr>
              <a:t>Es un concepto importante que desarrollaremos en las próximas clases.</a:t>
            </a:r>
            <a:endParaRPr sz="3000">
              <a:solidFill>
                <a:srgbClr val="434343"/>
              </a:solidFill>
              <a:latin typeface="Rubik"/>
              <a:ea typeface="Rubik"/>
              <a:cs typeface="Rubik"/>
              <a:sym typeface="Rubik"/>
            </a:endParaRPr>
          </a:p>
        </p:txBody>
      </p:sp>
      <p:pic>
        <p:nvPicPr>
          <p:cNvPr id="698" name="Google Shape;698;p99"/>
          <p:cNvPicPr preferRelativeResize="0"/>
          <p:nvPr/>
        </p:nvPicPr>
        <p:blipFill rotWithShape="1">
          <a:blip r:embed="rId3">
            <a:alphaModFix/>
          </a:blip>
          <a:srcRect b="1672" l="0" r="0" t="1662"/>
          <a:stretch/>
        </p:blipFill>
        <p:spPr>
          <a:xfrm rot="212727">
            <a:off x="7336028" y="1523527"/>
            <a:ext cx="1287494" cy="128749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04" name="Google Shape;704;p100"/>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Categorical plots: Barplot</a:t>
            </a:r>
            <a:endParaRPr sz="2800">
              <a:solidFill>
                <a:srgbClr val="FFFFFF"/>
              </a:solidFill>
              <a:latin typeface="Rubik Medium"/>
              <a:ea typeface="Rubik Medium"/>
              <a:cs typeface="Rubik Medium"/>
              <a:sym typeface="Rubik Medium"/>
            </a:endParaRPr>
          </a:p>
        </p:txBody>
      </p:sp>
      <p:pic>
        <p:nvPicPr>
          <p:cNvPr id="705" name="Google Shape;705;p100"/>
          <p:cNvPicPr preferRelativeResize="0"/>
          <p:nvPr/>
        </p:nvPicPr>
        <p:blipFill rotWithShape="1">
          <a:blip r:embed="rId3">
            <a:alphaModFix/>
          </a:blip>
          <a:srcRect b="12397" l="28597" r="26353" t="29805"/>
          <a:stretch/>
        </p:blipFill>
        <p:spPr>
          <a:xfrm>
            <a:off x="482050" y="1208375"/>
            <a:ext cx="5452613" cy="3935075"/>
          </a:xfrm>
          <a:prstGeom prst="rect">
            <a:avLst/>
          </a:prstGeom>
          <a:noFill/>
          <a:ln>
            <a:noFill/>
          </a:ln>
        </p:spPr>
      </p:pic>
      <p:sp>
        <p:nvSpPr>
          <p:cNvPr id="706" name="Google Shape;706;p100"/>
          <p:cNvSpPr txBox="1"/>
          <p:nvPr/>
        </p:nvSpPr>
        <p:spPr>
          <a:xfrm>
            <a:off x="4525650" y="2609971"/>
            <a:ext cx="3784800" cy="16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El </a:t>
            </a:r>
            <a:r>
              <a:rPr b="1" lang="es" sz="1800">
                <a:solidFill>
                  <a:srgbClr val="434343"/>
                </a:solidFill>
                <a:latin typeface="Rubik"/>
                <a:ea typeface="Rubik"/>
                <a:cs typeface="Rubik"/>
                <a:sym typeface="Rubik"/>
              </a:rPr>
              <a:t>gráfico de barras</a:t>
            </a:r>
            <a:r>
              <a:rPr lang="es" sz="1800">
                <a:solidFill>
                  <a:srgbClr val="434343"/>
                </a:solidFill>
                <a:latin typeface="Rubik"/>
                <a:ea typeface="Rubik"/>
                <a:cs typeface="Rubik"/>
                <a:sym typeface="Rubik"/>
              </a:rPr>
              <a:t> puede ser útil para ciertas circunstancias (por ej. al tener una única instancia), pero nos da menos información que el Boxplot.</a:t>
            </a:r>
            <a:endParaRPr sz="1800">
              <a:solidFill>
                <a:srgbClr val="434343"/>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259" name="Shape 259"/>
        <p:cNvGrpSpPr/>
        <p:nvPr/>
      </p:nvGrpSpPr>
      <p:grpSpPr>
        <a:xfrm>
          <a:off x="0" y="0"/>
          <a:ext cx="0" cy="0"/>
          <a:chOff x="0" y="0"/>
          <a:chExt cx="0" cy="0"/>
        </a:xfrm>
      </p:grpSpPr>
      <p:sp>
        <p:nvSpPr>
          <p:cNvPr id="260" name="Google Shape;260;p56"/>
          <p:cNvSpPr txBox="1"/>
          <p:nvPr>
            <p:ph idx="4294967295" type="title"/>
          </p:nvPr>
        </p:nvSpPr>
        <p:spPr>
          <a:xfrm>
            <a:off x="729450" y="838200"/>
            <a:ext cx="42993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FFFFFF"/>
                </a:solidFill>
                <a:latin typeface="Rubik"/>
                <a:ea typeface="Rubik"/>
                <a:cs typeface="Rubik"/>
                <a:sym typeface="Rubik"/>
              </a:rPr>
              <a:t>¿Cómo anduvieron?</a:t>
            </a:r>
            <a:endParaRPr b="1" sz="3800">
              <a:solidFill>
                <a:srgbClr val="FFFFFF"/>
              </a:solidFill>
              <a:latin typeface="Rubik"/>
              <a:ea typeface="Rubik"/>
              <a:cs typeface="Rubik"/>
              <a:sym typeface="Rubik"/>
            </a:endParaRPr>
          </a:p>
        </p:txBody>
      </p:sp>
      <p:pic>
        <p:nvPicPr>
          <p:cNvPr id="261" name="Google Shape;261;p56"/>
          <p:cNvPicPr preferRelativeResize="0"/>
          <p:nvPr/>
        </p:nvPicPr>
        <p:blipFill rotWithShape="1">
          <a:blip r:embed="rId3">
            <a:alphaModFix/>
          </a:blip>
          <a:srcRect b="10793" l="0" r="0" t="6370"/>
          <a:stretch/>
        </p:blipFill>
        <p:spPr>
          <a:xfrm>
            <a:off x="6717350" y="2337299"/>
            <a:ext cx="1880875" cy="2412551"/>
          </a:xfrm>
          <a:prstGeom prst="rect">
            <a:avLst/>
          </a:prstGeom>
          <a:noFill/>
          <a:ln>
            <a:noFill/>
          </a:ln>
        </p:spPr>
      </p:pic>
      <p:pic>
        <p:nvPicPr>
          <p:cNvPr id="262" name="Google Shape;262;p56"/>
          <p:cNvPicPr preferRelativeResize="0"/>
          <p:nvPr/>
        </p:nvPicPr>
        <p:blipFill>
          <a:blip r:embed="rId4">
            <a:alphaModFix/>
          </a:blip>
          <a:stretch>
            <a:fillRect/>
          </a:stretch>
        </p:blipFill>
        <p:spPr>
          <a:xfrm>
            <a:off x="762000" y="3758400"/>
            <a:ext cx="490150" cy="623100"/>
          </a:xfrm>
          <a:prstGeom prst="rect">
            <a:avLst/>
          </a:prstGeom>
          <a:noFill/>
          <a:ln>
            <a:noFill/>
          </a:ln>
        </p:spPr>
      </p:pic>
      <p:sp>
        <p:nvSpPr>
          <p:cNvPr id="263" name="Google Shape;263;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rgbClr val="FFFFFF"/>
                </a:solidFill>
              </a:rPr>
              <a:t>‹#›</a:t>
            </a:fld>
            <a:endParaRPr>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12" name="Google Shape;712;p101"/>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Histogramas</a:t>
            </a:r>
            <a:endParaRPr sz="2800">
              <a:solidFill>
                <a:srgbClr val="FFFFFF"/>
              </a:solidFill>
              <a:latin typeface="Rubik Medium"/>
              <a:ea typeface="Rubik Medium"/>
              <a:cs typeface="Rubik Medium"/>
              <a:sym typeface="Rubik Medium"/>
            </a:endParaRPr>
          </a:p>
        </p:txBody>
      </p:sp>
      <p:pic>
        <p:nvPicPr>
          <p:cNvPr id="713" name="Google Shape;713;p101"/>
          <p:cNvPicPr preferRelativeResize="0"/>
          <p:nvPr/>
        </p:nvPicPr>
        <p:blipFill rotWithShape="1">
          <a:blip r:embed="rId3">
            <a:alphaModFix/>
          </a:blip>
          <a:srcRect b="11458" l="28779" r="33565" t="42114"/>
          <a:stretch/>
        </p:blipFill>
        <p:spPr>
          <a:xfrm>
            <a:off x="727650" y="2116950"/>
            <a:ext cx="4283976" cy="2971150"/>
          </a:xfrm>
          <a:prstGeom prst="rect">
            <a:avLst/>
          </a:prstGeom>
          <a:noFill/>
          <a:ln>
            <a:noFill/>
          </a:ln>
        </p:spPr>
      </p:pic>
      <p:sp>
        <p:nvSpPr>
          <p:cNvPr id="714" name="Google Shape;714;p101"/>
          <p:cNvSpPr txBox="1"/>
          <p:nvPr/>
        </p:nvSpPr>
        <p:spPr>
          <a:xfrm>
            <a:off x="727650" y="1343050"/>
            <a:ext cx="7648800" cy="11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4343"/>
                </a:solidFill>
                <a:latin typeface="Rubik"/>
                <a:ea typeface="Rubik"/>
                <a:cs typeface="Rubik"/>
                <a:sym typeface="Rubik"/>
              </a:rPr>
              <a:t>Seaborn</a:t>
            </a:r>
            <a:r>
              <a:rPr lang="es" sz="1800">
                <a:solidFill>
                  <a:srgbClr val="434343"/>
                </a:solidFill>
                <a:latin typeface="Rubik"/>
                <a:ea typeface="Rubik"/>
                <a:cs typeface="Rubik"/>
                <a:sym typeface="Rubik"/>
              </a:rPr>
              <a:t> también tiene la opción de graficar automáticamente </a:t>
            </a:r>
            <a:r>
              <a:rPr b="1" lang="es" sz="1800">
                <a:solidFill>
                  <a:srgbClr val="434343"/>
                </a:solidFill>
                <a:latin typeface="Rubik"/>
                <a:ea typeface="Rubik"/>
                <a:cs typeface="Rubik"/>
                <a:sym typeface="Rubik"/>
              </a:rPr>
              <a:t>histogramas</a:t>
            </a:r>
            <a:r>
              <a:rPr lang="es" sz="1800">
                <a:solidFill>
                  <a:srgbClr val="434343"/>
                </a:solidFill>
                <a:latin typeface="Rubik"/>
                <a:ea typeface="Rubik"/>
                <a:cs typeface="Rubik"/>
                <a:sym typeface="Rubik"/>
              </a:rPr>
              <a:t>, para hacerlo utiliza la función </a:t>
            </a:r>
            <a:r>
              <a:rPr b="1" lang="es" sz="1800">
                <a:solidFill>
                  <a:srgbClr val="434343"/>
                </a:solidFill>
                <a:latin typeface="Rubik"/>
                <a:ea typeface="Rubik"/>
                <a:cs typeface="Rubik"/>
                <a:sym typeface="Rubik"/>
              </a:rPr>
              <a:t>hist</a:t>
            </a:r>
            <a:r>
              <a:rPr lang="es" sz="1800">
                <a:solidFill>
                  <a:srgbClr val="434343"/>
                </a:solidFill>
                <a:latin typeface="Rubik"/>
                <a:ea typeface="Rubik"/>
                <a:cs typeface="Rubik"/>
                <a:sym typeface="Rubik"/>
              </a:rPr>
              <a:t> de </a:t>
            </a:r>
            <a:r>
              <a:rPr b="1" lang="es" sz="1800">
                <a:solidFill>
                  <a:srgbClr val="434343"/>
                </a:solidFill>
                <a:latin typeface="Rubik"/>
                <a:ea typeface="Rubik"/>
                <a:cs typeface="Rubik"/>
                <a:sym typeface="Rubik"/>
              </a:rPr>
              <a:t>Matplotlib</a:t>
            </a:r>
            <a:r>
              <a:rPr lang="es" sz="1800">
                <a:solidFill>
                  <a:srgbClr val="434343"/>
                </a:solidFill>
                <a:latin typeface="Rubik"/>
                <a:ea typeface="Rubik"/>
                <a:cs typeface="Rubik"/>
                <a:sym typeface="Rubik"/>
              </a:rPr>
              <a:t>.</a:t>
            </a:r>
            <a:endParaRPr sz="1800">
              <a:solidFill>
                <a:srgbClr val="434343"/>
              </a:solidFill>
              <a:latin typeface="Rubik"/>
              <a:ea typeface="Rubik"/>
              <a:cs typeface="Rubik"/>
              <a:sym typeface="Rubik"/>
            </a:endParaRPr>
          </a:p>
        </p:txBody>
      </p:sp>
      <p:cxnSp>
        <p:nvCxnSpPr>
          <p:cNvPr id="715" name="Google Shape;715;p101"/>
          <p:cNvCxnSpPr/>
          <p:nvPr/>
        </p:nvCxnSpPr>
        <p:spPr>
          <a:xfrm>
            <a:off x="2874425" y="3494100"/>
            <a:ext cx="1799100" cy="0"/>
          </a:xfrm>
          <a:prstGeom prst="straightConnector1">
            <a:avLst/>
          </a:prstGeom>
          <a:noFill/>
          <a:ln cap="flat" cmpd="sng" w="19050">
            <a:solidFill>
              <a:srgbClr val="E1446D"/>
            </a:solidFill>
            <a:prstDash val="solid"/>
            <a:round/>
            <a:headEnd len="med" w="med" type="none"/>
            <a:tailEnd len="med" w="med" type="triangle"/>
          </a:ln>
        </p:spPr>
      </p:cxnSp>
      <p:sp>
        <p:nvSpPr>
          <p:cNvPr id="716" name="Google Shape;716;p101"/>
          <p:cNvSpPr txBox="1"/>
          <p:nvPr/>
        </p:nvSpPr>
        <p:spPr>
          <a:xfrm>
            <a:off x="5011625" y="3046925"/>
            <a:ext cx="3545100" cy="19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Por </a:t>
            </a:r>
            <a:r>
              <a:rPr b="1" lang="es" sz="1800">
                <a:solidFill>
                  <a:srgbClr val="434343"/>
                </a:solidFill>
                <a:latin typeface="Rubik"/>
                <a:ea typeface="Rubik"/>
                <a:cs typeface="Rubik"/>
                <a:sym typeface="Rubik"/>
              </a:rPr>
              <a:t>default</a:t>
            </a:r>
            <a:r>
              <a:rPr lang="es" sz="1800">
                <a:solidFill>
                  <a:srgbClr val="434343"/>
                </a:solidFill>
                <a:latin typeface="Rubik"/>
                <a:ea typeface="Rubik"/>
                <a:cs typeface="Rubik"/>
                <a:sym typeface="Rubik"/>
              </a:rPr>
              <a:t>, la función nos incluye una curva que intenta aproximar la distribución de la que vienen los datos. Su nombre es </a:t>
            </a:r>
            <a:r>
              <a:rPr b="1" lang="es" sz="1800">
                <a:solidFill>
                  <a:srgbClr val="434343"/>
                </a:solidFill>
                <a:latin typeface="Rubik"/>
                <a:ea typeface="Rubik"/>
                <a:cs typeface="Rubik"/>
                <a:sym typeface="Rubik"/>
              </a:rPr>
              <a:t>KDE</a:t>
            </a:r>
            <a:r>
              <a:rPr lang="es" sz="1800">
                <a:solidFill>
                  <a:srgbClr val="434343"/>
                </a:solidFill>
                <a:latin typeface="Rubik"/>
                <a:ea typeface="Rubik"/>
                <a:cs typeface="Rubik"/>
                <a:sym typeface="Rubik"/>
              </a:rPr>
              <a:t> (</a:t>
            </a:r>
            <a:r>
              <a:rPr lang="es" sz="1800" u="sng">
                <a:solidFill>
                  <a:srgbClr val="E1446D"/>
                </a:solidFill>
                <a:latin typeface="Rubik"/>
                <a:ea typeface="Rubik"/>
                <a:cs typeface="Rubik"/>
                <a:sym typeface="Rubik"/>
                <a:hlinkClick r:id="rId4"/>
              </a:rPr>
              <a:t>kernel density estimation</a:t>
            </a:r>
            <a:r>
              <a:rPr lang="es" sz="1800">
                <a:solidFill>
                  <a:srgbClr val="434343"/>
                </a:solidFill>
                <a:latin typeface="Rubik"/>
                <a:ea typeface="Rubik"/>
                <a:cs typeface="Rubik"/>
                <a:sym typeface="Rubik"/>
              </a:rPr>
              <a:t>).</a:t>
            </a:r>
            <a:endParaRPr sz="1800">
              <a:solidFill>
                <a:srgbClr val="434343"/>
              </a:solidFill>
              <a:latin typeface="Rubik"/>
              <a:ea typeface="Rubik"/>
              <a:cs typeface="Rubik"/>
              <a:sym typeface="Rubi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102"/>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Histogramas</a:t>
            </a:r>
            <a:endParaRPr sz="2800">
              <a:solidFill>
                <a:srgbClr val="FFFFFF"/>
              </a:solidFill>
              <a:latin typeface="Rubik Medium"/>
              <a:ea typeface="Rubik Medium"/>
              <a:cs typeface="Rubik Medium"/>
              <a:sym typeface="Rubik Medium"/>
            </a:endParaRPr>
          </a:p>
        </p:txBody>
      </p:sp>
      <p:pic>
        <p:nvPicPr>
          <p:cNvPr id="722" name="Google Shape;722;p102"/>
          <p:cNvPicPr preferRelativeResize="0"/>
          <p:nvPr/>
        </p:nvPicPr>
        <p:blipFill rotWithShape="1">
          <a:blip r:embed="rId3">
            <a:alphaModFix/>
          </a:blip>
          <a:srcRect b="42940" l="6794" r="25464" t="27882"/>
          <a:stretch/>
        </p:blipFill>
        <p:spPr>
          <a:xfrm>
            <a:off x="727650" y="1761300"/>
            <a:ext cx="7688702" cy="1862895"/>
          </a:xfrm>
          <a:prstGeom prst="rect">
            <a:avLst/>
          </a:prstGeom>
          <a:noFill/>
          <a:ln>
            <a:noFill/>
          </a:ln>
        </p:spPr>
      </p:pic>
      <p:sp>
        <p:nvSpPr>
          <p:cNvPr id="723" name="Google Shape;723;p102"/>
          <p:cNvSpPr/>
          <p:nvPr/>
        </p:nvSpPr>
        <p:spPr>
          <a:xfrm>
            <a:off x="2842350" y="2294800"/>
            <a:ext cx="1729500" cy="2355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29" name="Google Shape;729;p103"/>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Pair Plots</a:t>
            </a:r>
            <a:endParaRPr sz="2800">
              <a:solidFill>
                <a:srgbClr val="FFFFFF"/>
              </a:solidFill>
              <a:latin typeface="Rubik Medium"/>
              <a:ea typeface="Rubik Medium"/>
              <a:cs typeface="Rubik Medium"/>
              <a:sym typeface="Rubik Medium"/>
            </a:endParaRPr>
          </a:p>
        </p:txBody>
      </p:sp>
      <p:sp>
        <p:nvSpPr>
          <p:cNvPr id="730" name="Google Shape;730;p103"/>
          <p:cNvSpPr txBox="1"/>
          <p:nvPr/>
        </p:nvSpPr>
        <p:spPr>
          <a:xfrm>
            <a:off x="727650" y="1583675"/>
            <a:ext cx="6242400" cy="29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434343"/>
                </a:solidFill>
                <a:latin typeface="Rubik"/>
                <a:ea typeface="Rubik"/>
                <a:cs typeface="Rubik"/>
                <a:sym typeface="Rubik"/>
              </a:rPr>
              <a:t>Pairplot</a:t>
            </a:r>
            <a:r>
              <a:rPr lang="es" sz="2400">
                <a:solidFill>
                  <a:srgbClr val="434343"/>
                </a:solidFill>
                <a:latin typeface="Rubik"/>
                <a:ea typeface="Rubik"/>
                <a:cs typeface="Rubik"/>
                <a:sym typeface="Rubik"/>
              </a:rPr>
              <a:t> es una función de Seaborn que nos va a resultar </a:t>
            </a:r>
            <a:r>
              <a:rPr b="1" lang="es" sz="2400">
                <a:solidFill>
                  <a:srgbClr val="434343"/>
                </a:solidFill>
                <a:latin typeface="Rubik"/>
                <a:ea typeface="Rubik"/>
                <a:cs typeface="Rubik"/>
                <a:sym typeface="Rubik"/>
              </a:rPr>
              <a:t>muy útil</a:t>
            </a:r>
            <a:r>
              <a:rPr lang="es" sz="2400">
                <a:solidFill>
                  <a:srgbClr val="434343"/>
                </a:solidFill>
                <a:latin typeface="Rubik"/>
                <a:ea typeface="Rubik"/>
                <a:cs typeface="Rubik"/>
                <a:sym typeface="Rubik"/>
              </a:rPr>
              <a:t> a la hora de explorar los features de un dataset.</a:t>
            </a:r>
            <a:endParaRPr sz="2400">
              <a:solidFill>
                <a:srgbClr val="434343"/>
              </a:solidFill>
              <a:latin typeface="Rubik"/>
              <a:ea typeface="Rubik"/>
              <a:cs typeface="Rubik"/>
              <a:sym typeface="Rubik"/>
            </a:endParaRPr>
          </a:p>
          <a:p>
            <a:pPr indent="0" lvl="0" marL="0" rtl="0" algn="l">
              <a:spcBef>
                <a:spcPts val="0"/>
              </a:spcBef>
              <a:spcAft>
                <a:spcPts val="0"/>
              </a:spcAft>
              <a:buNone/>
            </a:pPr>
            <a:r>
              <a:t/>
            </a:r>
            <a:endParaRPr sz="2400">
              <a:solidFill>
                <a:srgbClr val="434343"/>
              </a:solidFill>
              <a:latin typeface="Rubik"/>
              <a:ea typeface="Rubik"/>
              <a:cs typeface="Rubik"/>
              <a:sym typeface="Rubik"/>
            </a:endParaRPr>
          </a:p>
          <a:p>
            <a:pPr indent="0" lvl="0" marL="0" rtl="0" algn="l">
              <a:spcBef>
                <a:spcPts val="0"/>
              </a:spcBef>
              <a:spcAft>
                <a:spcPts val="0"/>
              </a:spcAft>
              <a:buNone/>
            </a:pPr>
            <a:r>
              <a:rPr lang="es" sz="2400">
                <a:solidFill>
                  <a:srgbClr val="434343"/>
                </a:solidFill>
                <a:latin typeface="Rubik"/>
                <a:ea typeface="Rubik"/>
                <a:cs typeface="Rubik"/>
                <a:sym typeface="Rubik"/>
              </a:rPr>
              <a:t>Compara todas las variables  numéricas del dataset entre sí (gráficos scatter 2D). Al mismo tiempo nos permite colorear </a:t>
            </a:r>
            <a:r>
              <a:rPr b="1" lang="es" sz="2400">
                <a:solidFill>
                  <a:srgbClr val="434343"/>
                </a:solidFill>
                <a:latin typeface="Rubik"/>
                <a:ea typeface="Rubik"/>
                <a:cs typeface="Rubik"/>
                <a:sym typeface="Rubik"/>
              </a:rPr>
              <a:t>(hue)</a:t>
            </a:r>
            <a:r>
              <a:rPr lang="es" sz="2400">
                <a:solidFill>
                  <a:srgbClr val="434343"/>
                </a:solidFill>
                <a:latin typeface="Rubik"/>
                <a:ea typeface="Rubik"/>
                <a:cs typeface="Rubik"/>
                <a:sym typeface="Rubik"/>
              </a:rPr>
              <a:t> según una variable categórica. </a:t>
            </a:r>
            <a:endParaRPr sz="2400">
              <a:solidFill>
                <a:srgbClr val="434343"/>
              </a:solidFill>
              <a:latin typeface="Rubik"/>
              <a:ea typeface="Rubik"/>
              <a:cs typeface="Rubik"/>
              <a:sym typeface="Rubik"/>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36" name="Google Shape;736;p104"/>
          <p:cNvSpPr txBox="1"/>
          <p:nvPr/>
        </p:nvSpPr>
        <p:spPr>
          <a:xfrm>
            <a:off x="727650" y="5126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Rubik Medium"/>
                <a:ea typeface="Rubik Medium"/>
                <a:cs typeface="Rubik Medium"/>
                <a:sym typeface="Rubik Medium"/>
              </a:rPr>
              <a:t>Pair Plots</a:t>
            </a:r>
            <a:endParaRPr sz="2800">
              <a:solidFill>
                <a:srgbClr val="FFFFFF"/>
              </a:solidFill>
              <a:latin typeface="Rubik Medium"/>
              <a:ea typeface="Rubik Medium"/>
              <a:cs typeface="Rubik Medium"/>
              <a:sym typeface="Rubik Medium"/>
            </a:endParaRPr>
          </a:p>
        </p:txBody>
      </p:sp>
      <p:pic>
        <p:nvPicPr>
          <p:cNvPr id="737" name="Google Shape;737;p104"/>
          <p:cNvPicPr preferRelativeResize="0"/>
          <p:nvPr/>
        </p:nvPicPr>
        <p:blipFill>
          <a:blip r:embed="rId3">
            <a:alphaModFix/>
          </a:blip>
          <a:stretch>
            <a:fillRect/>
          </a:stretch>
        </p:blipFill>
        <p:spPr>
          <a:xfrm>
            <a:off x="4390691" y="1177025"/>
            <a:ext cx="4470633" cy="3966425"/>
          </a:xfrm>
          <a:prstGeom prst="rect">
            <a:avLst/>
          </a:prstGeom>
          <a:noFill/>
          <a:ln>
            <a:noFill/>
          </a:ln>
        </p:spPr>
      </p:pic>
      <p:pic>
        <p:nvPicPr>
          <p:cNvPr id="738" name="Google Shape;738;p104"/>
          <p:cNvPicPr preferRelativeResize="0"/>
          <p:nvPr/>
        </p:nvPicPr>
        <p:blipFill rotWithShape="1">
          <a:blip r:embed="rId4">
            <a:alphaModFix/>
          </a:blip>
          <a:srcRect b="54499" l="29344" r="42155" t="41617"/>
          <a:stretch/>
        </p:blipFill>
        <p:spPr>
          <a:xfrm>
            <a:off x="137900" y="1303450"/>
            <a:ext cx="4176600" cy="3201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42" name="Shape 742"/>
        <p:cNvGrpSpPr/>
        <p:nvPr/>
      </p:nvGrpSpPr>
      <p:grpSpPr>
        <a:xfrm>
          <a:off x="0" y="0"/>
          <a:ext cx="0" cy="0"/>
          <a:chOff x="0" y="0"/>
          <a:chExt cx="0" cy="0"/>
        </a:xfrm>
      </p:grpSpPr>
      <p:sp>
        <p:nvSpPr>
          <p:cNvPr id="743" name="Google Shape;743;p105"/>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105"/>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45" name="Google Shape;745;p105"/>
          <p:cNvSpPr txBox="1"/>
          <p:nvPr/>
        </p:nvSpPr>
        <p:spPr>
          <a:xfrm>
            <a:off x="189800" y="597050"/>
            <a:ext cx="1634400" cy="16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s">
                <a:solidFill>
                  <a:srgbClr val="430098"/>
                </a:solidFill>
                <a:latin typeface="Rubik"/>
                <a:ea typeface="Rubik"/>
                <a:cs typeface="Rubik"/>
                <a:sym typeface="Rubik"/>
              </a:rPr>
              <a:t>Hands-on training</a:t>
            </a:r>
            <a:endParaRPr>
              <a:solidFill>
                <a:srgbClr val="430098"/>
              </a:solidFill>
              <a:latin typeface="Rubik"/>
              <a:ea typeface="Rubik"/>
              <a:cs typeface="Rubik"/>
              <a:sym typeface="Rubik"/>
            </a:endParaRPr>
          </a:p>
        </p:txBody>
      </p:sp>
      <p:sp>
        <p:nvSpPr>
          <p:cNvPr id="746" name="Google Shape;746;p105"/>
          <p:cNvSpPr txBox="1"/>
          <p:nvPr/>
        </p:nvSpPr>
        <p:spPr>
          <a:xfrm>
            <a:off x="2290400" y="597050"/>
            <a:ext cx="6311400" cy="5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2400">
              <a:solidFill>
                <a:srgbClr val="434343"/>
              </a:solidFill>
              <a:latin typeface="Rubik"/>
              <a:ea typeface="Rubik"/>
              <a:cs typeface="Rubik"/>
              <a:sym typeface="Rubik"/>
            </a:endParaRPr>
          </a:p>
        </p:txBody>
      </p:sp>
      <p:sp>
        <p:nvSpPr>
          <p:cNvPr id="747" name="Google Shape;747;p105"/>
          <p:cNvSpPr txBox="1"/>
          <p:nvPr/>
        </p:nvSpPr>
        <p:spPr>
          <a:xfrm>
            <a:off x="2098550" y="1534825"/>
            <a:ext cx="7015800" cy="17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400">
                <a:solidFill>
                  <a:srgbClr val="666666"/>
                </a:solidFill>
                <a:latin typeface="Rubik"/>
                <a:ea typeface="Rubik"/>
                <a:cs typeface="Rubik"/>
                <a:sym typeface="Rubik"/>
              </a:rPr>
              <a:t>DS_Clase_07_Seaborn.ipynb</a:t>
            </a:r>
            <a:endParaRPr sz="3400">
              <a:solidFill>
                <a:srgbClr val="666666"/>
              </a:solidFill>
              <a:latin typeface="Rubik"/>
              <a:ea typeface="Rubik"/>
              <a:cs typeface="Rubik"/>
              <a:sym typeface="Rubik"/>
            </a:endParaRPr>
          </a:p>
          <a:p>
            <a:pPr indent="0" lvl="0" marL="0" rtl="0" algn="ctr">
              <a:spcBef>
                <a:spcPts val="0"/>
              </a:spcBef>
              <a:spcAft>
                <a:spcPts val="0"/>
              </a:spcAft>
              <a:buNone/>
            </a:pPr>
            <a:r>
              <a:t/>
            </a:r>
            <a:endParaRPr sz="3400">
              <a:solidFill>
                <a:srgbClr val="666666"/>
              </a:solidFill>
              <a:latin typeface="Rubik"/>
              <a:ea typeface="Rubik"/>
              <a:cs typeface="Rubik"/>
              <a:sym typeface="Rubik"/>
            </a:endParaRPr>
          </a:p>
          <a:p>
            <a:pPr indent="0" lvl="0" marL="0" rtl="0" algn="ctr">
              <a:spcBef>
                <a:spcPts val="0"/>
              </a:spcBef>
              <a:spcAft>
                <a:spcPts val="0"/>
              </a:spcAft>
              <a:buNone/>
            </a:pPr>
            <a:r>
              <a:rPr lang="es" sz="2400">
                <a:solidFill>
                  <a:srgbClr val="666666"/>
                </a:solidFill>
                <a:latin typeface="Rubik"/>
                <a:ea typeface="Rubik"/>
                <a:cs typeface="Rubik"/>
                <a:sym typeface="Rubik"/>
              </a:rPr>
              <a:t>Categorical Plots, Histogramas y Pair plots</a:t>
            </a:r>
            <a:endParaRPr sz="3400">
              <a:solidFill>
                <a:srgbClr val="666666"/>
              </a:solidFill>
              <a:latin typeface="Rubik"/>
              <a:ea typeface="Rubik"/>
              <a:cs typeface="Rubik"/>
              <a:sym typeface="Rubik"/>
            </a:endParaRPr>
          </a:p>
        </p:txBody>
      </p:sp>
      <p:sp>
        <p:nvSpPr>
          <p:cNvPr id="748" name="Google Shape;748;p1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0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Buenas prácticas de un data scientist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59" name="Google Shape;759;p107"/>
          <p:cNvSpPr txBox="1"/>
          <p:nvPr/>
        </p:nvSpPr>
        <p:spPr>
          <a:xfrm>
            <a:off x="1222075" y="990900"/>
            <a:ext cx="6699900" cy="22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600">
                <a:solidFill>
                  <a:srgbClr val="434343"/>
                </a:solidFill>
                <a:latin typeface="Rubik"/>
                <a:ea typeface="Rubik"/>
                <a:cs typeface="Rubik"/>
                <a:sym typeface="Rubik"/>
              </a:rPr>
              <a:t>Un buen Análisis Exploratorio de Datos no pierde de vista las particularidades del problema en el que estamos trabajando.</a:t>
            </a:r>
            <a:r>
              <a:rPr baseline="30000" lang="es" sz="3600">
                <a:solidFill>
                  <a:srgbClr val="434343"/>
                </a:solidFill>
                <a:latin typeface="Rubik"/>
                <a:ea typeface="Rubik"/>
                <a:cs typeface="Rubik"/>
                <a:sym typeface="Rubik"/>
              </a:rPr>
              <a:t>1</a:t>
            </a:r>
            <a:endParaRPr baseline="30000" sz="3600">
              <a:solidFill>
                <a:srgbClr val="434343"/>
              </a:solidFill>
              <a:latin typeface="Rubik"/>
              <a:ea typeface="Rubik"/>
              <a:cs typeface="Rubik"/>
              <a:sym typeface="Rubik"/>
            </a:endParaRPr>
          </a:p>
        </p:txBody>
      </p:sp>
      <p:sp>
        <p:nvSpPr>
          <p:cNvPr id="760" name="Google Shape;760;p107"/>
          <p:cNvSpPr txBox="1"/>
          <p:nvPr/>
        </p:nvSpPr>
        <p:spPr>
          <a:xfrm>
            <a:off x="902975" y="4749850"/>
            <a:ext cx="6416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s" sz="1000">
                <a:solidFill>
                  <a:srgbClr val="434343"/>
                </a:solidFill>
                <a:latin typeface="Rubik"/>
                <a:ea typeface="Rubik"/>
                <a:cs typeface="Rubik"/>
                <a:sym typeface="Rubik"/>
              </a:rPr>
              <a:t>1</a:t>
            </a:r>
            <a:r>
              <a:rPr lang="es" sz="1000">
                <a:solidFill>
                  <a:srgbClr val="434343"/>
                </a:solidFill>
                <a:latin typeface="Rubik"/>
                <a:ea typeface="Rubik"/>
                <a:cs typeface="Rubik"/>
                <a:sym typeface="Rubik"/>
              </a:rPr>
              <a:t> Es decir, depende del problema.</a:t>
            </a:r>
            <a:endParaRPr sz="1000">
              <a:solidFill>
                <a:srgbClr val="434343"/>
              </a:solidFill>
              <a:latin typeface="Rubik"/>
              <a:ea typeface="Rubik"/>
              <a:cs typeface="Rubik"/>
              <a:sym typeface="Rubik"/>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66" name="Google Shape;766;p108"/>
          <p:cNvSpPr txBox="1"/>
          <p:nvPr/>
        </p:nvSpPr>
        <p:spPr>
          <a:xfrm>
            <a:off x="902975" y="280575"/>
            <a:ext cx="74502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009BDE"/>
                </a:solidFill>
                <a:latin typeface="Rubik"/>
                <a:ea typeface="Rubik"/>
                <a:cs typeface="Rubik"/>
                <a:sym typeface="Rubik"/>
              </a:rPr>
              <a:t>ABC del Análisis Exploratorio de Datos</a:t>
            </a:r>
            <a:endParaRPr b="1" sz="3000">
              <a:solidFill>
                <a:srgbClr val="009BDE"/>
              </a:solidFill>
              <a:latin typeface="Rubik"/>
              <a:ea typeface="Rubik"/>
              <a:cs typeface="Rubik"/>
              <a:sym typeface="Rubik"/>
            </a:endParaRPr>
          </a:p>
        </p:txBody>
      </p:sp>
      <p:sp>
        <p:nvSpPr>
          <p:cNvPr id="767" name="Google Shape;767;p108"/>
          <p:cNvSpPr txBox="1"/>
          <p:nvPr/>
        </p:nvSpPr>
        <p:spPr>
          <a:xfrm>
            <a:off x="1065500" y="1326650"/>
            <a:ext cx="7450200" cy="2248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434343"/>
              </a:buClr>
              <a:buSzPts val="2000"/>
              <a:buFont typeface="Rubik"/>
              <a:buAutoNum type="arabicPeriod"/>
            </a:pPr>
            <a:r>
              <a:rPr lang="es" sz="2000">
                <a:solidFill>
                  <a:srgbClr val="434343"/>
                </a:solidFill>
                <a:latin typeface="Rubik"/>
                <a:ea typeface="Rubik"/>
                <a:cs typeface="Rubik"/>
                <a:sym typeface="Rubik"/>
              </a:rPr>
              <a:t>Fijarse tipos de datos y qué valores toman.</a:t>
            </a:r>
            <a:endParaRPr sz="2000">
              <a:solidFill>
                <a:srgbClr val="434343"/>
              </a:solidFill>
              <a:latin typeface="Rubik"/>
              <a:ea typeface="Rubik"/>
              <a:cs typeface="Rubik"/>
              <a:sym typeface="Rubik"/>
            </a:endParaRPr>
          </a:p>
          <a:p>
            <a:pPr indent="-355600" lvl="0" marL="457200" rtl="0" algn="l">
              <a:lnSpc>
                <a:spcPct val="150000"/>
              </a:lnSpc>
              <a:spcBef>
                <a:spcPts val="0"/>
              </a:spcBef>
              <a:spcAft>
                <a:spcPts val="0"/>
              </a:spcAft>
              <a:buClr>
                <a:srgbClr val="434343"/>
              </a:buClr>
              <a:buSzPts val="2000"/>
              <a:buFont typeface="Rubik"/>
              <a:buAutoNum type="arabicPeriod"/>
            </a:pPr>
            <a:r>
              <a:rPr lang="es" sz="2000">
                <a:solidFill>
                  <a:srgbClr val="434343"/>
                </a:solidFill>
                <a:latin typeface="Rubik"/>
                <a:ea typeface="Rubik"/>
                <a:cs typeface="Rubik"/>
                <a:sym typeface="Rubik"/>
              </a:rPr>
              <a:t>Métricas básicas del dataset</a:t>
            </a:r>
            <a:endParaRPr sz="2000">
              <a:solidFill>
                <a:srgbClr val="434343"/>
              </a:solidFill>
              <a:latin typeface="Rubik"/>
              <a:ea typeface="Rubik"/>
              <a:cs typeface="Rubik"/>
              <a:sym typeface="Rubik"/>
            </a:endParaRPr>
          </a:p>
          <a:p>
            <a:pPr indent="-355600" lvl="0" marL="457200" rtl="0" algn="l">
              <a:lnSpc>
                <a:spcPct val="150000"/>
              </a:lnSpc>
              <a:spcBef>
                <a:spcPts val="0"/>
              </a:spcBef>
              <a:spcAft>
                <a:spcPts val="0"/>
              </a:spcAft>
              <a:buClr>
                <a:srgbClr val="434343"/>
              </a:buClr>
              <a:buSzPts val="2000"/>
              <a:buFont typeface="Rubik"/>
              <a:buAutoNum type="arabicPeriod"/>
            </a:pPr>
            <a:r>
              <a:rPr lang="es" sz="2000">
                <a:solidFill>
                  <a:srgbClr val="434343"/>
                </a:solidFill>
                <a:latin typeface="Rubik"/>
                <a:ea typeface="Rubik"/>
                <a:cs typeface="Rubik"/>
                <a:sym typeface="Rubik"/>
              </a:rPr>
              <a:t>Graficar la distribución de los datos (histograma de cada columna, etc.).</a:t>
            </a:r>
            <a:endParaRPr sz="2000">
              <a:solidFill>
                <a:srgbClr val="434343"/>
              </a:solidFill>
              <a:latin typeface="Rubik"/>
              <a:ea typeface="Rubik"/>
              <a:cs typeface="Rubik"/>
              <a:sym typeface="Rubik"/>
            </a:endParaRPr>
          </a:p>
          <a:p>
            <a:pPr indent="-355600" lvl="0" marL="457200" rtl="0" algn="l">
              <a:lnSpc>
                <a:spcPct val="150000"/>
              </a:lnSpc>
              <a:spcBef>
                <a:spcPts val="0"/>
              </a:spcBef>
              <a:spcAft>
                <a:spcPts val="0"/>
              </a:spcAft>
              <a:buClr>
                <a:srgbClr val="434343"/>
              </a:buClr>
              <a:buSzPts val="2000"/>
              <a:buFont typeface="Rubik"/>
              <a:buAutoNum type="arabicPeriod"/>
            </a:pPr>
            <a:r>
              <a:rPr lang="es" sz="2000">
                <a:solidFill>
                  <a:srgbClr val="434343"/>
                </a:solidFill>
                <a:latin typeface="Rubik"/>
                <a:ea typeface="Rubik"/>
                <a:cs typeface="Rubik"/>
                <a:sym typeface="Rubik"/>
              </a:rPr>
              <a:t>Explorar valores faltantes y outliers</a:t>
            </a:r>
            <a:r>
              <a:rPr baseline="30000" lang="es" sz="2000">
                <a:solidFill>
                  <a:srgbClr val="434343"/>
                </a:solidFill>
                <a:latin typeface="Rubik"/>
                <a:ea typeface="Rubik"/>
                <a:cs typeface="Rubik"/>
                <a:sym typeface="Rubik"/>
              </a:rPr>
              <a:t>2</a:t>
            </a:r>
            <a:endParaRPr sz="2000">
              <a:solidFill>
                <a:srgbClr val="434343"/>
              </a:solidFill>
              <a:latin typeface="Rubik"/>
              <a:ea typeface="Rubik"/>
              <a:cs typeface="Rubik"/>
              <a:sym typeface="Rubik"/>
            </a:endParaRPr>
          </a:p>
          <a:p>
            <a:pPr indent="-355600" lvl="0" marL="457200" rtl="0" algn="l">
              <a:lnSpc>
                <a:spcPct val="150000"/>
              </a:lnSpc>
              <a:spcBef>
                <a:spcPts val="0"/>
              </a:spcBef>
              <a:spcAft>
                <a:spcPts val="0"/>
              </a:spcAft>
              <a:buClr>
                <a:srgbClr val="434343"/>
              </a:buClr>
              <a:buSzPts val="2000"/>
              <a:buFont typeface="Rubik"/>
              <a:buAutoNum type="arabicPeriod"/>
            </a:pPr>
            <a:r>
              <a:rPr lang="es" sz="2000">
                <a:solidFill>
                  <a:srgbClr val="434343"/>
                </a:solidFill>
                <a:latin typeface="Rubik"/>
                <a:ea typeface="Rubik"/>
                <a:cs typeface="Rubik"/>
                <a:sym typeface="Rubik"/>
              </a:rPr>
              <a:t>Graficar features vs. features. Explorar correlaciones.</a:t>
            </a:r>
            <a:endParaRPr sz="2000">
              <a:solidFill>
                <a:srgbClr val="434343"/>
              </a:solidFill>
              <a:latin typeface="Rubik"/>
              <a:ea typeface="Rubik"/>
              <a:cs typeface="Rubik"/>
              <a:sym typeface="Rubik"/>
            </a:endParaRPr>
          </a:p>
        </p:txBody>
      </p:sp>
      <p:sp>
        <p:nvSpPr>
          <p:cNvPr id="768" name="Google Shape;768;p108"/>
          <p:cNvSpPr txBox="1"/>
          <p:nvPr/>
        </p:nvSpPr>
        <p:spPr>
          <a:xfrm>
            <a:off x="902975" y="4749850"/>
            <a:ext cx="6416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s" sz="1000">
                <a:solidFill>
                  <a:srgbClr val="434343"/>
                </a:solidFill>
                <a:latin typeface="Rubik"/>
                <a:ea typeface="Rubik"/>
                <a:cs typeface="Rubik"/>
                <a:sym typeface="Rubik"/>
              </a:rPr>
              <a:t>2</a:t>
            </a:r>
            <a:r>
              <a:rPr lang="es" sz="1000">
                <a:solidFill>
                  <a:srgbClr val="434343"/>
                </a:solidFill>
                <a:latin typeface="Rubik"/>
                <a:ea typeface="Rubik"/>
                <a:cs typeface="Rubik"/>
                <a:sym typeface="Rubik"/>
              </a:rPr>
              <a:t> Aún no lo vimos, pero pronto.</a:t>
            </a:r>
            <a:endParaRPr sz="1000">
              <a:solidFill>
                <a:srgbClr val="434343"/>
              </a:solidFill>
              <a:latin typeface="Rubik"/>
              <a:ea typeface="Rubik"/>
              <a:cs typeface="Rubik"/>
              <a:sym typeface="Rubik"/>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72" name="Shape 772"/>
        <p:cNvGrpSpPr/>
        <p:nvPr/>
      </p:nvGrpSpPr>
      <p:grpSpPr>
        <a:xfrm>
          <a:off x="0" y="0"/>
          <a:ext cx="0" cy="0"/>
          <a:chOff x="0" y="0"/>
          <a:chExt cx="0" cy="0"/>
        </a:xfrm>
      </p:grpSpPr>
      <p:sp>
        <p:nvSpPr>
          <p:cNvPr id="773" name="Google Shape;773;p109"/>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4" name="Google Shape;774;p109"/>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75" name="Google Shape;775;p109"/>
          <p:cNvSpPr txBox="1"/>
          <p:nvPr/>
        </p:nvSpPr>
        <p:spPr>
          <a:xfrm>
            <a:off x="2290400" y="597050"/>
            <a:ext cx="6311400" cy="5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2400">
              <a:solidFill>
                <a:srgbClr val="434343"/>
              </a:solidFill>
              <a:latin typeface="Rubik"/>
              <a:ea typeface="Rubik"/>
              <a:cs typeface="Rubik"/>
              <a:sym typeface="Rubik"/>
            </a:endParaRPr>
          </a:p>
        </p:txBody>
      </p:sp>
      <p:sp>
        <p:nvSpPr>
          <p:cNvPr id="776" name="Google Shape;776;p1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77" name="Google Shape;777;p109"/>
          <p:cNvSpPr txBox="1"/>
          <p:nvPr/>
        </p:nvSpPr>
        <p:spPr>
          <a:xfrm>
            <a:off x="97925" y="597050"/>
            <a:ext cx="1818300" cy="16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2400"/>
              <a:buFont typeface="Arial"/>
              <a:buNone/>
            </a:pPr>
            <a:r>
              <a:rPr b="1" lang="es">
                <a:solidFill>
                  <a:srgbClr val="FFFFFF"/>
                </a:solidFill>
                <a:latin typeface="Rubik"/>
                <a:ea typeface="Rubik"/>
                <a:cs typeface="Rubik"/>
                <a:sym typeface="Rubik"/>
              </a:rPr>
              <a:t>Recursos</a:t>
            </a:r>
            <a:endParaRPr>
              <a:solidFill>
                <a:srgbClr val="FFFFFF"/>
              </a:solidFill>
              <a:latin typeface="Rubik"/>
              <a:ea typeface="Rubik"/>
              <a:cs typeface="Rubik"/>
              <a:sym typeface="Rubik"/>
            </a:endParaRPr>
          </a:p>
        </p:txBody>
      </p:sp>
      <p:sp>
        <p:nvSpPr>
          <p:cNvPr id="778" name="Google Shape;778;p109"/>
          <p:cNvSpPr txBox="1"/>
          <p:nvPr/>
        </p:nvSpPr>
        <p:spPr>
          <a:xfrm>
            <a:off x="2832350" y="599650"/>
            <a:ext cx="5997900" cy="272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ubik"/>
              <a:buAutoNum type="arabicPeriod"/>
            </a:pPr>
            <a:r>
              <a:rPr b="1" lang="es">
                <a:solidFill>
                  <a:srgbClr val="434343"/>
                </a:solidFill>
                <a:latin typeface="Rubik"/>
                <a:ea typeface="Rubik"/>
                <a:cs typeface="Rubik"/>
                <a:sym typeface="Rubik"/>
              </a:rPr>
              <a:t>EDA</a:t>
            </a:r>
            <a:r>
              <a:rPr lang="es">
                <a:solidFill>
                  <a:srgbClr val="434343"/>
                </a:solidFill>
                <a:latin typeface="Rubik"/>
                <a:ea typeface="Rubik"/>
                <a:cs typeface="Rubik"/>
                <a:sym typeface="Rubik"/>
              </a:rPr>
              <a:t>:</a:t>
            </a:r>
            <a:endParaRPr>
              <a:solidFill>
                <a:srgbClr val="434343"/>
              </a:solidFill>
              <a:latin typeface="Rubik"/>
              <a:ea typeface="Rubik"/>
              <a:cs typeface="Rubik"/>
              <a:sym typeface="Rubik"/>
            </a:endParaRPr>
          </a:p>
          <a:p>
            <a:pPr indent="-317500" lvl="1" marL="914400" rtl="0" algn="l">
              <a:spcBef>
                <a:spcPts val="1000"/>
              </a:spcBef>
              <a:spcAft>
                <a:spcPts val="0"/>
              </a:spcAft>
              <a:buClr>
                <a:srgbClr val="009BDE"/>
              </a:buClr>
              <a:buSzPts val="1400"/>
              <a:buFont typeface="Rubik"/>
              <a:buChar char="-"/>
            </a:pPr>
            <a:r>
              <a:rPr lang="es" u="sng">
                <a:solidFill>
                  <a:srgbClr val="009BDE"/>
                </a:solidFill>
                <a:latin typeface="Rubik"/>
                <a:ea typeface="Rubik"/>
                <a:cs typeface="Rubik"/>
                <a:sym typeface="Rubik"/>
                <a:hlinkClick r:id="rId4"/>
              </a:rPr>
              <a:t>https://medium.com/@swethalakshmanan14/exploratory-data-analysis-in-python-ebdf643a33f6</a:t>
            </a:r>
            <a:endParaRPr>
              <a:solidFill>
                <a:srgbClr val="009BDE"/>
              </a:solidFill>
              <a:latin typeface="Rubik"/>
              <a:ea typeface="Rubik"/>
              <a:cs typeface="Rubik"/>
              <a:sym typeface="Rubik"/>
            </a:endParaRPr>
          </a:p>
          <a:p>
            <a:pPr indent="-317500" lvl="1" marL="914400" rtl="0" algn="l">
              <a:spcBef>
                <a:spcPts val="1000"/>
              </a:spcBef>
              <a:spcAft>
                <a:spcPts val="0"/>
              </a:spcAft>
              <a:buClr>
                <a:srgbClr val="009BDE"/>
              </a:buClr>
              <a:buSzPts val="1400"/>
              <a:buFont typeface="Rubik"/>
              <a:buChar char="-"/>
            </a:pPr>
            <a:r>
              <a:rPr lang="es" u="sng">
                <a:solidFill>
                  <a:srgbClr val="009BDE"/>
                </a:solidFill>
                <a:latin typeface="Rubik"/>
                <a:ea typeface="Rubik"/>
                <a:cs typeface="Rubik"/>
                <a:sym typeface="Rubik"/>
                <a:hlinkClick r:id="rId5"/>
              </a:rPr>
              <a:t>https://towardsdatascience.com/exploratory-data-analysis-in-python-c9a77dfa39ce</a:t>
            </a:r>
            <a:endParaRPr>
              <a:solidFill>
                <a:srgbClr val="009BDE"/>
              </a:solidFill>
              <a:latin typeface="Rubik"/>
              <a:ea typeface="Rubik"/>
              <a:cs typeface="Rubik"/>
              <a:sym typeface="Rubik"/>
            </a:endParaRPr>
          </a:p>
          <a:p>
            <a:pPr indent="-317500" lvl="0" marL="457200" rtl="0" algn="l">
              <a:spcBef>
                <a:spcPts val="2000"/>
              </a:spcBef>
              <a:spcAft>
                <a:spcPts val="0"/>
              </a:spcAft>
              <a:buClr>
                <a:srgbClr val="434343"/>
              </a:buClr>
              <a:buSzPts val="1400"/>
              <a:buFont typeface="Rubik"/>
              <a:buAutoNum type="arabicPeriod"/>
            </a:pPr>
            <a:r>
              <a:rPr b="1" lang="es" u="sng">
                <a:solidFill>
                  <a:srgbClr val="009BDE"/>
                </a:solidFill>
                <a:latin typeface="Rubik"/>
                <a:ea typeface="Rubik"/>
                <a:cs typeface="Rubik"/>
                <a:sym typeface="Rubik"/>
                <a:hlinkClick r:id="rId6"/>
              </a:rPr>
              <a:t>An Introduction to Seaborn</a:t>
            </a:r>
            <a:r>
              <a:rPr lang="es">
                <a:solidFill>
                  <a:srgbClr val="009BDE"/>
                </a:solidFill>
                <a:latin typeface="Rubik"/>
                <a:ea typeface="Rubik"/>
                <a:cs typeface="Rubik"/>
                <a:sym typeface="Rubik"/>
              </a:rPr>
              <a:t>:</a:t>
            </a:r>
            <a:r>
              <a:rPr lang="es">
                <a:solidFill>
                  <a:srgbClr val="666666"/>
                </a:solidFill>
                <a:latin typeface="Rubik"/>
                <a:ea typeface="Rubik"/>
                <a:cs typeface="Rubik"/>
                <a:sym typeface="Rubik"/>
              </a:rPr>
              <a:t> la documentación oficial de Seaborn ofrece un muy buena introducción a la librería, así como también un tutorial muy completo y accesible</a:t>
            </a:r>
            <a:endParaRPr>
              <a:solidFill>
                <a:srgbClr val="666666"/>
              </a:solidFill>
              <a:latin typeface="Rubik"/>
              <a:ea typeface="Rubik"/>
              <a:cs typeface="Rubik"/>
              <a:sym typeface="Rubik"/>
            </a:endParaRPr>
          </a:p>
          <a:p>
            <a:pPr indent="-317500" lvl="0" marL="457200" rtl="0" algn="l">
              <a:spcBef>
                <a:spcPts val="2000"/>
              </a:spcBef>
              <a:spcAft>
                <a:spcPts val="0"/>
              </a:spcAft>
              <a:buClr>
                <a:srgbClr val="434343"/>
              </a:buClr>
              <a:buSzPts val="1400"/>
              <a:buFont typeface="Rubik"/>
              <a:buAutoNum type="arabicPeriod"/>
            </a:pPr>
            <a:r>
              <a:rPr b="1" lang="es">
                <a:solidFill>
                  <a:srgbClr val="434343"/>
                </a:solidFill>
                <a:latin typeface="Rubik"/>
                <a:ea typeface="Rubik"/>
                <a:cs typeface="Rubik"/>
                <a:sym typeface="Rubik"/>
              </a:rPr>
              <a:t>Capítulo 5, “Visualization With Matplotlib”, de </a:t>
            </a:r>
            <a:r>
              <a:rPr b="1" lang="es" u="sng">
                <a:solidFill>
                  <a:srgbClr val="009BDE"/>
                </a:solidFill>
                <a:latin typeface="Rubik"/>
                <a:ea typeface="Rubik"/>
                <a:cs typeface="Rubik"/>
                <a:sym typeface="Rubik"/>
                <a:hlinkClick r:id="rId7"/>
              </a:rPr>
              <a:t>Python Data Science Handbook</a:t>
            </a:r>
            <a:r>
              <a:rPr b="1" lang="es">
                <a:solidFill>
                  <a:srgbClr val="434343"/>
                </a:solidFill>
                <a:latin typeface="Rubik"/>
                <a:ea typeface="Rubik"/>
                <a:cs typeface="Rubik"/>
                <a:sym typeface="Rubik"/>
              </a:rPr>
              <a:t>.</a:t>
            </a:r>
            <a:r>
              <a:rPr lang="es">
                <a:solidFill>
                  <a:srgbClr val="434343"/>
                </a:solidFill>
                <a:latin typeface="Rubik"/>
                <a:ea typeface="Rubik"/>
                <a:cs typeface="Rubik"/>
                <a:sym typeface="Rubik"/>
              </a:rPr>
              <a:t> Ese capítulo también tiene una entrada sobre Seaborn.</a:t>
            </a:r>
            <a:endParaRPr>
              <a:latin typeface="Rubik"/>
              <a:ea typeface="Rubik"/>
              <a:cs typeface="Rubik"/>
              <a:sym typeface="Rubik"/>
            </a:endParaRPr>
          </a:p>
          <a:p>
            <a:pPr indent="-317500" lvl="0" marL="457200" rtl="0" algn="l">
              <a:spcBef>
                <a:spcPts val="2000"/>
              </a:spcBef>
              <a:spcAft>
                <a:spcPts val="0"/>
              </a:spcAft>
              <a:buClr>
                <a:srgbClr val="434343"/>
              </a:buClr>
              <a:buSzPts val="1400"/>
              <a:buFont typeface="Rubik"/>
              <a:buAutoNum type="arabicPeriod"/>
            </a:pPr>
            <a:r>
              <a:rPr b="1" lang="es" u="sng">
                <a:solidFill>
                  <a:srgbClr val="009BDE"/>
                </a:solidFill>
                <a:latin typeface="Rubik"/>
                <a:ea typeface="Rubik"/>
                <a:cs typeface="Rubik"/>
                <a:sym typeface="Rubik"/>
                <a:hlinkClick r:id="rId8"/>
              </a:rPr>
              <a:t>10 tips to improve your plotting</a:t>
            </a:r>
            <a:r>
              <a:rPr lang="es">
                <a:solidFill>
                  <a:srgbClr val="009BDE"/>
                </a:solidFill>
                <a:latin typeface="Rubik"/>
                <a:ea typeface="Rubik"/>
                <a:cs typeface="Rubik"/>
                <a:sym typeface="Rubik"/>
              </a:rPr>
              <a:t>:</a:t>
            </a:r>
            <a:r>
              <a:rPr lang="es">
                <a:solidFill>
                  <a:srgbClr val="434343"/>
                </a:solidFill>
                <a:latin typeface="Rubik"/>
                <a:ea typeface="Rubik"/>
                <a:cs typeface="Rubik"/>
                <a:sym typeface="Rubik"/>
              </a:rPr>
              <a:t> </a:t>
            </a:r>
            <a:r>
              <a:rPr lang="es">
                <a:solidFill>
                  <a:srgbClr val="666666"/>
                </a:solidFill>
                <a:latin typeface="Rubik"/>
                <a:ea typeface="Rubik"/>
                <a:cs typeface="Rubik"/>
                <a:sym typeface="Rubik"/>
              </a:rPr>
              <a:t>una nota interesante con consejos generales sobre visualización en el ámbito de Data Science.</a:t>
            </a:r>
            <a:endParaRPr>
              <a:solidFill>
                <a:srgbClr val="666666"/>
              </a:solidFill>
              <a:latin typeface="Rubik"/>
              <a:ea typeface="Rubik"/>
              <a:cs typeface="Rubik"/>
              <a:sym typeface="Rubik"/>
            </a:endParaRPr>
          </a:p>
        </p:txBody>
      </p:sp>
      <p:pic>
        <p:nvPicPr>
          <p:cNvPr id="779" name="Google Shape;779;p109"/>
          <p:cNvPicPr preferRelativeResize="0"/>
          <p:nvPr/>
        </p:nvPicPr>
        <p:blipFill>
          <a:blip r:embed="rId9">
            <a:alphaModFix/>
          </a:blip>
          <a:stretch>
            <a:fillRect/>
          </a:stretch>
        </p:blipFill>
        <p:spPr>
          <a:xfrm rot="-236197">
            <a:off x="2192393" y="3062916"/>
            <a:ext cx="613011" cy="80596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1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Lanzamiento Entrega 01</a:t>
            </a:r>
            <a:endParaRPr/>
          </a:p>
        </p:txBody>
      </p:sp>
      <p:sp>
        <p:nvSpPr>
          <p:cNvPr id="785" name="Google Shape;785;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t>‹#›</a:t>
            </a:fld>
            <a:endParaRPr sz="1100"/>
          </a:p>
        </p:txBody>
      </p:sp>
      <p:sp>
        <p:nvSpPr>
          <p:cNvPr id="786" name="Google Shape;786;p110"/>
          <p:cNvSpPr txBox="1"/>
          <p:nvPr/>
        </p:nvSpPr>
        <p:spPr>
          <a:xfrm>
            <a:off x="729450" y="1476850"/>
            <a:ext cx="7919400" cy="26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Rubik"/>
                <a:ea typeface="Rubik"/>
                <a:cs typeface="Rubik"/>
                <a:sym typeface="Rubik"/>
              </a:rPr>
              <a:t>¿Alguna duda con:</a:t>
            </a:r>
            <a:endParaRPr sz="2000">
              <a:latin typeface="Rubik"/>
              <a:ea typeface="Rubik"/>
              <a:cs typeface="Rubik"/>
              <a:sym typeface="Rubik"/>
            </a:endParaRPr>
          </a:p>
          <a:p>
            <a:pPr indent="0" lvl="0" marL="0" rtl="0" algn="l">
              <a:spcBef>
                <a:spcPts val="0"/>
              </a:spcBef>
              <a:spcAft>
                <a:spcPts val="0"/>
              </a:spcAft>
              <a:buNone/>
            </a:pPr>
            <a:r>
              <a:t/>
            </a:r>
            <a:endParaRPr sz="2000">
              <a:latin typeface="Rubik"/>
              <a:ea typeface="Rubik"/>
              <a:cs typeface="Rubik"/>
              <a:sym typeface="Rubik"/>
            </a:endParaRPr>
          </a:p>
          <a:p>
            <a:pPr indent="-355600" lvl="0" marL="457200" rtl="0" algn="l">
              <a:spcBef>
                <a:spcPts val="0"/>
              </a:spcBef>
              <a:spcAft>
                <a:spcPts val="0"/>
              </a:spcAft>
              <a:buSzPts val="2000"/>
              <a:buFont typeface="Rubik"/>
              <a:buAutoNum type="arabicPeriod"/>
            </a:pPr>
            <a:r>
              <a:rPr lang="es" sz="2000">
                <a:latin typeface="Rubik"/>
                <a:ea typeface="Rubik"/>
                <a:cs typeface="Rubik"/>
                <a:sym typeface="Rubik"/>
              </a:rPr>
              <a:t>Notebook</a:t>
            </a:r>
            <a:endParaRPr sz="2000">
              <a:latin typeface="Rubik"/>
              <a:ea typeface="Rubik"/>
              <a:cs typeface="Rubik"/>
              <a:sym typeface="Rubik"/>
            </a:endParaRPr>
          </a:p>
          <a:p>
            <a:pPr indent="0" lvl="0" marL="457200" rtl="0" algn="l">
              <a:spcBef>
                <a:spcPts val="0"/>
              </a:spcBef>
              <a:spcAft>
                <a:spcPts val="0"/>
              </a:spcAft>
              <a:buNone/>
            </a:pPr>
            <a:r>
              <a:t/>
            </a:r>
            <a:endParaRPr sz="2000">
              <a:latin typeface="Rubik"/>
              <a:ea typeface="Rubik"/>
              <a:cs typeface="Rubik"/>
              <a:sym typeface="Rubik"/>
            </a:endParaRPr>
          </a:p>
          <a:p>
            <a:pPr indent="-355600" lvl="0" marL="457200" rtl="0" algn="l">
              <a:spcBef>
                <a:spcPts val="0"/>
              </a:spcBef>
              <a:spcAft>
                <a:spcPts val="0"/>
              </a:spcAft>
              <a:buSzPts val="2000"/>
              <a:buFont typeface="Rubik"/>
              <a:buAutoNum type="arabicPeriod"/>
            </a:pPr>
            <a:r>
              <a:rPr lang="es" sz="2000">
                <a:latin typeface="Rubik"/>
                <a:ea typeface="Rubik"/>
                <a:cs typeface="Rubik"/>
                <a:sym typeface="Rubik"/>
              </a:rPr>
              <a:t>Datos</a:t>
            </a:r>
            <a:endParaRPr sz="2000">
              <a:latin typeface="Rubik"/>
              <a:ea typeface="Rubik"/>
              <a:cs typeface="Rubik"/>
              <a:sym typeface="Rubik"/>
            </a:endParaRPr>
          </a:p>
          <a:p>
            <a:pPr indent="0" lvl="0" marL="457200" rtl="0" algn="l">
              <a:spcBef>
                <a:spcPts val="0"/>
              </a:spcBef>
              <a:spcAft>
                <a:spcPts val="0"/>
              </a:spcAft>
              <a:buNone/>
            </a:pPr>
            <a:r>
              <a:t/>
            </a:r>
            <a:endParaRPr sz="2000">
              <a:latin typeface="Rubik"/>
              <a:ea typeface="Rubik"/>
              <a:cs typeface="Rubik"/>
              <a:sym typeface="Rubik"/>
            </a:endParaRPr>
          </a:p>
          <a:p>
            <a:pPr indent="-355600" lvl="0" marL="457200" rtl="0" algn="l">
              <a:spcBef>
                <a:spcPts val="0"/>
              </a:spcBef>
              <a:spcAft>
                <a:spcPts val="0"/>
              </a:spcAft>
              <a:buSzPts val="2000"/>
              <a:buFont typeface="Rubik"/>
              <a:buAutoNum type="arabicPeriod"/>
            </a:pPr>
            <a:r>
              <a:rPr lang="es" sz="2000">
                <a:latin typeface="Rubik"/>
                <a:ea typeface="Rubik"/>
                <a:cs typeface="Rubik"/>
                <a:sym typeface="Rubik"/>
              </a:rPr>
              <a:t>Checklist?</a:t>
            </a:r>
            <a:endParaRPr sz="2000">
              <a:latin typeface="Rubik"/>
              <a:ea typeface="Rubik"/>
              <a:cs typeface="Rubik"/>
              <a:sym typeface="Rubik"/>
            </a:endParaRPr>
          </a:p>
        </p:txBody>
      </p:sp>
      <p:pic>
        <p:nvPicPr>
          <p:cNvPr id="787" name="Google Shape;787;p110"/>
          <p:cNvPicPr preferRelativeResize="0"/>
          <p:nvPr/>
        </p:nvPicPr>
        <p:blipFill rotWithShape="1">
          <a:blip r:embed="rId3">
            <a:alphaModFix/>
          </a:blip>
          <a:srcRect b="0" l="3806" r="3815" t="0"/>
          <a:stretch/>
        </p:blipFill>
        <p:spPr>
          <a:xfrm>
            <a:off x="5707425" y="2160550"/>
            <a:ext cx="2605500" cy="25893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267" name="Shape 267"/>
        <p:cNvGrpSpPr/>
        <p:nvPr/>
      </p:nvGrpSpPr>
      <p:grpSpPr>
        <a:xfrm>
          <a:off x="0" y="0"/>
          <a:ext cx="0" cy="0"/>
          <a:chOff x="0" y="0"/>
          <a:chExt cx="0" cy="0"/>
        </a:xfrm>
      </p:grpSpPr>
      <p:sp>
        <p:nvSpPr>
          <p:cNvPr id="268" name="Google Shape;268;p5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Repaso: </a:t>
            </a:r>
            <a:endParaRPr/>
          </a:p>
          <a:p>
            <a:pPr indent="0" lvl="0" marL="0" rtl="0" algn="l">
              <a:spcBef>
                <a:spcPts val="0"/>
              </a:spcBef>
              <a:spcAft>
                <a:spcPts val="0"/>
              </a:spcAft>
              <a:buNone/>
            </a:pPr>
            <a:r>
              <a:rPr lang="es"/>
              <a:t>Visualización </a:t>
            </a:r>
            <a:endParaRPr/>
          </a:p>
          <a:p>
            <a:pPr indent="0" lvl="0" marL="0" rtl="0" algn="l">
              <a:spcBef>
                <a:spcPts val="0"/>
              </a:spcBef>
              <a:spcAft>
                <a:spcPts val="0"/>
              </a:spcAft>
              <a:buNone/>
            </a:pPr>
            <a:r>
              <a:rPr lang="es"/>
              <a:t>de Datos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11"/>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p:txBody>
      </p:sp>
      <p:sp>
        <p:nvSpPr>
          <p:cNvPr id="793" name="Google Shape;793;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t>‹#›</a:t>
            </a:fld>
            <a:endParaRPr sz="1100"/>
          </a:p>
        </p:txBody>
      </p:sp>
      <p:sp>
        <p:nvSpPr>
          <p:cNvPr id="794" name="Google Shape;794;p111"/>
          <p:cNvSpPr txBox="1"/>
          <p:nvPr/>
        </p:nvSpPr>
        <p:spPr>
          <a:xfrm>
            <a:off x="729450" y="1547250"/>
            <a:ext cx="7688700" cy="197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Font typeface="Rubik"/>
              <a:buAutoNum type="arabicPeriod"/>
            </a:pPr>
            <a:r>
              <a:rPr lang="es" sz="1800">
                <a:solidFill>
                  <a:schemeClr val="dk2"/>
                </a:solidFill>
                <a:latin typeface="Rubik"/>
                <a:ea typeface="Rubik"/>
                <a:cs typeface="Rubik"/>
                <a:sym typeface="Rubik"/>
              </a:rPr>
              <a:t>¡Clase integradora! También </a:t>
            </a:r>
            <a:r>
              <a:rPr lang="es" sz="1800">
                <a:solidFill>
                  <a:srgbClr val="1A1A1A"/>
                </a:solidFill>
                <a:latin typeface="Rubik"/>
                <a:ea typeface="Rubik"/>
                <a:cs typeface="Rubik"/>
                <a:sym typeface="Rubik"/>
              </a:rPr>
              <a:t>nos pondremos al día si estamos atrasados con alguna explicación.</a:t>
            </a:r>
            <a:endParaRPr sz="1800">
              <a:solidFill>
                <a:srgbClr val="1A1A1A"/>
              </a:solidFill>
              <a:latin typeface="Rubik"/>
              <a:ea typeface="Rubik"/>
              <a:cs typeface="Rubik"/>
              <a:sym typeface="Rubik"/>
            </a:endParaRPr>
          </a:p>
          <a:p>
            <a:pPr indent="-342900" lvl="0" marL="457200" rtl="0" algn="l">
              <a:spcBef>
                <a:spcPts val="2000"/>
              </a:spcBef>
              <a:spcAft>
                <a:spcPts val="0"/>
              </a:spcAft>
              <a:buClr>
                <a:srgbClr val="1A1A1A"/>
              </a:buClr>
              <a:buSzPts val="1800"/>
              <a:buFont typeface="Rubik"/>
              <a:buAutoNum type="arabicPeriod"/>
            </a:pPr>
            <a:r>
              <a:rPr lang="es" sz="1800">
                <a:solidFill>
                  <a:srgbClr val="1A1A1A"/>
                </a:solidFill>
                <a:latin typeface="Rubik"/>
                <a:ea typeface="Rubik"/>
                <a:cs typeface="Rubik"/>
                <a:sym typeface="Rubik"/>
              </a:rPr>
              <a:t>Avanzar con los notebooks que tengan atrasados y traer dudas</a:t>
            </a:r>
            <a:endParaRPr sz="1800">
              <a:solidFill>
                <a:srgbClr val="1A1A1A"/>
              </a:solidFill>
              <a:latin typeface="Rubik"/>
              <a:ea typeface="Rubik"/>
              <a:cs typeface="Rubik"/>
              <a:sym typeface="Rubik"/>
            </a:endParaRPr>
          </a:p>
          <a:p>
            <a:pPr indent="-342900" lvl="0" marL="457200" rtl="0" algn="l">
              <a:spcBef>
                <a:spcPts val="2000"/>
              </a:spcBef>
              <a:spcAft>
                <a:spcPts val="0"/>
              </a:spcAft>
              <a:buClr>
                <a:srgbClr val="1A1A1A"/>
              </a:buClr>
              <a:buSzPts val="1800"/>
              <a:buFont typeface="Rubik"/>
              <a:buAutoNum type="arabicPeriod"/>
            </a:pPr>
            <a:r>
              <a:rPr lang="es" sz="1800">
                <a:solidFill>
                  <a:srgbClr val="1A1A1A"/>
                </a:solidFill>
                <a:latin typeface="Rubik"/>
                <a:ea typeface="Rubik"/>
                <a:cs typeface="Rubik"/>
                <a:sym typeface="Rubik"/>
              </a:rPr>
              <a:t>Si pueden, trabajar en la Entrega 01</a:t>
            </a:r>
            <a:endParaRPr sz="1800">
              <a:solidFill>
                <a:srgbClr val="1A1A1A"/>
              </a:solidFill>
              <a:latin typeface="Rubik"/>
              <a:ea typeface="Rubik"/>
              <a:cs typeface="Rubik"/>
              <a:sym typeface="Rubik"/>
            </a:endParaRPr>
          </a:p>
          <a:p>
            <a:pPr indent="0" lvl="0" marL="0" rtl="0" algn="l">
              <a:spcBef>
                <a:spcPts val="2000"/>
              </a:spcBef>
              <a:spcAft>
                <a:spcPts val="1000"/>
              </a:spcAft>
              <a:buNone/>
            </a:pPr>
            <a:r>
              <a:t/>
            </a:r>
            <a:endParaRPr sz="1800">
              <a:solidFill>
                <a:srgbClr val="1A1A1A"/>
              </a:solidFill>
              <a:latin typeface="Rubik"/>
              <a:ea typeface="Rubik"/>
              <a:cs typeface="Rubik"/>
              <a:sym typeface="Rubik"/>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74" name="Google Shape;274;p58"/>
          <p:cNvSpPr txBox="1"/>
          <p:nvPr/>
        </p:nvSpPr>
        <p:spPr>
          <a:xfrm>
            <a:off x="1252150" y="280575"/>
            <a:ext cx="73575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600">
                <a:solidFill>
                  <a:srgbClr val="009BDE"/>
                </a:solidFill>
                <a:latin typeface="Rubik"/>
                <a:ea typeface="Rubik"/>
                <a:cs typeface="Rubik"/>
                <a:sym typeface="Rubik"/>
              </a:rPr>
              <a:t>¿Por qué visualizar?</a:t>
            </a:r>
            <a:endParaRPr b="1" sz="2600">
              <a:solidFill>
                <a:srgbClr val="009BDE"/>
              </a:solidFill>
              <a:latin typeface="Rubik"/>
              <a:ea typeface="Rubik"/>
              <a:cs typeface="Rubik"/>
              <a:sym typeface="Rubik"/>
            </a:endParaRPr>
          </a:p>
        </p:txBody>
      </p:sp>
      <p:pic>
        <p:nvPicPr>
          <p:cNvPr id="275" name="Google Shape;275;p58"/>
          <p:cNvPicPr preferRelativeResize="0"/>
          <p:nvPr/>
        </p:nvPicPr>
        <p:blipFill>
          <a:blip r:embed="rId3">
            <a:alphaModFix/>
          </a:blip>
          <a:stretch>
            <a:fillRect/>
          </a:stretch>
        </p:blipFill>
        <p:spPr>
          <a:xfrm>
            <a:off x="4417150" y="1261124"/>
            <a:ext cx="3769975" cy="2122325"/>
          </a:xfrm>
          <a:prstGeom prst="rect">
            <a:avLst/>
          </a:prstGeom>
          <a:noFill/>
          <a:ln>
            <a:noFill/>
          </a:ln>
        </p:spPr>
      </p:pic>
      <p:sp>
        <p:nvSpPr>
          <p:cNvPr id="276" name="Google Shape;276;p58"/>
          <p:cNvSpPr txBox="1"/>
          <p:nvPr/>
        </p:nvSpPr>
        <p:spPr>
          <a:xfrm>
            <a:off x="1252150" y="1160500"/>
            <a:ext cx="26880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14141"/>
                </a:solidFill>
                <a:latin typeface="Rubik"/>
                <a:ea typeface="Rubik"/>
                <a:cs typeface="Rubik"/>
                <a:sym typeface="Rubik"/>
              </a:rPr>
              <a:t>Visualizar</a:t>
            </a:r>
            <a:r>
              <a:rPr lang="es" sz="1800">
                <a:solidFill>
                  <a:srgbClr val="414141"/>
                </a:solidFill>
                <a:latin typeface="Rubik"/>
                <a:ea typeface="Rubik"/>
                <a:cs typeface="Rubik"/>
                <a:sym typeface="Rubik"/>
              </a:rPr>
              <a:t> los datos es una parte fundamental del análisis en ciencia de datos. </a:t>
            </a:r>
            <a:endParaRPr sz="1800">
              <a:solidFill>
                <a:srgbClr val="414141"/>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82" name="Google Shape;282;p59"/>
          <p:cNvSpPr txBox="1"/>
          <p:nvPr/>
        </p:nvSpPr>
        <p:spPr>
          <a:xfrm>
            <a:off x="1252150" y="280575"/>
            <a:ext cx="73575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600">
                <a:solidFill>
                  <a:srgbClr val="009BDE"/>
                </a:solidFill>
                <a:latin typeface="Rubik"/>
                <a:ea typeface="Rubik"/>
                <a:cs typeface="Rubik"/>
                <a:sym typeface="Rubik"/>
              </a:rPr>
              <a:t>¿Por qué visualizar?</a:t>
            </a:r>
            <a:endParaRPr b="1" sz="2600">
              <a:solidFill>
                <a:srgbClr val="009BDE"/>
              </a:solidFill>
              <a:latin typeface="Rubik"/>
              <a:ea typeface="Rubik"/>
              <a:cs typeface="Rubik"/>
              <a:sym typeface="Rubik"/>
            </a:endParaRPr>
          </a:p>
        </p:txBody>
      </p:sp>
      <p:sp>
        <p:nvSpPr>
          <p:cNvPr id="283" name="Google Shape;283;p59"/>
          <p:cNvSpPr txBox="1"/>
          <p:nvPr/>
        </p:nvSpPr>
        <p:spPr>
          <a:xfrm>
            <a:off x="1252150" y="1263625"/>
            <a:ext cx="61158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414141"/>
                </a:solidFill>
                <a:latin typeface="Rubik"/>
                <a:ea typeface="Rubik"/>
                <a:cs typeface="Rubik"/>
                <a:sym typeface="Rubik"/>
              </a:rPr>
              <a:t>No solo sirve para </a:t>
            </a:r>
            <a:r>
              <a:rPr b="1" lang="es" sz="3000">
                <a:solidFill>
                  <a:srgbClr val="414141"/>
                </a:solidFill>
                <a:latin typeface="Rubik"/>
                <a:ea typeface="Rubik"/>
                <a:cs typeface="Rubik"/>
                <a:sym typeface="Rubik"/>
              </a:rPr>
              <a:t>comunicar</a:t>
            </a:r>
            <a:r>
              <a:rPr lang="es" sz="3000">
                <a:solidFill>
                  <a:srgbClr val="414141"/>
                </a:solidFill>
                <a:latin typeface="Rubik"/>
                <a:ea typeface="Rubik"/>
                <a:cs typeface="Rubik"/>
                <a:sym typeface="Rubik"/>
              </a:rPr>
              <a:t> (que es una parte fundamental del trabajo) sino que también es una herramienta esencial para </a:t>
            </a:r>
            <a:r>
              <a:rPr b="1" lang="es" sz="3000">
                <a:solidFill>
                  <a:srgbClr val="414141"/>
                </a:solidFill>
                <a:latin typeface="Rubik"/>
                <a:ea typeface="Rubik"/>
                <a:cs typeface="Rubik"/>
                <a:sym typeface="Rubik"/>
              </a:rPr>
              <a:t>comprender el dataset</a:t>
            </a:r>
            <a:r>
              <a:rPr lang="es" sz="3000">
                <a:solidFill>
                  <a:srgbClr val="414141"/>
                </a:solidFill>
                <a:latin typeface="Rubik"/>
                <a:ea typeface="Rubik"/>
                <a:cs typeface="Rubik"/>
                <a:sym typeface="Rubik"/>
              </a:rPr>
              <a:t> con el que estamos trabajando.</a:t>
            </a:r>
            <a:endParaRPr sz="3000">
              <a:solidFill>
                <a:srgbClr val="414141"/>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89" name="Google Shape;289;p60"/>
          <p:cNvSpPr txBox="1"/>
          <p:nvPr/>
        </p:nvSpPr>
        <p:spPr>
          <a:xfrm>
            <a:off x="1252150" y="280575"/>
            <a:ext cx="73575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600">
                <a:solidFill>
                  <a:srgbClr val="009BDE"/>
                </a:solidFill>
                <a:latin typeface="Rubik"/>
                <a:ea typeface="Rubik"/>
                <a:cs typeface="Rubik"/>
                <a:sym typeface="Rubik"/>
              </a:rPr>
              <a:t>¿Por qué visualizar?</a:t>
            </a:r>
            <a:endParaRPr b="1" sz="2600">
              <a:solidFill>
                <a:srgbClr val="009BDE"/>
              </a:solidFill>
              <a:latin typeface="Rubik"/>
              <a:ea typeface="Rubik"/>
              <a:cs typeface="Rubik"/>
              <a:sym typeface="Rubik"/>
            </a:endParaRPr>
          </a:p>
        </p:txBody>
      </p:sp>
      <p:sp>
        <p:nvSpPr>
          <p:cNvPr id="290" name="Google Shape;290;p60"/>
          <p:cNvSpPr txBox="1"/>
          <p:nvPr/>
        </p:nvSpPr>
        <p:spPr>
          <a:xfrm>
            <a:off x="1252150" y="1263625"/>
            <a:ext cx="7357500" cy="8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414141"/>
                </a:solidFill>
                <a:latin typeface="Rubik"/>
                <a:ea typeface="Rubik"/>
                <a:cs typeface="Rubik"/>
                <a:sym typeface="Rubik"/>
              </a:rPr>
              <a:t>Hay veces que sólo indicadores numéricos no alcanzan para describir las características principales de nuestro dataset.</a:t>
            </a:r>
            <a:endParaRPr sz="2000">
              <a:solidFill>
                <a:srgbClr val="414141"/>
              </a:solidFill>
              <a:latin typeface="Rubik"/>
              <a:ea typeface="Rubik"/>
              <a:cs typeface="Rubik"/>
              <a:sym typeface="Rubik"/>
            </a:endParaRPr>
          </a:p>
        </p:txBody>
      </p:sp>
      <p:sp>
        <p:nvSpPr>
          <p:cNvPr id="291" name="Google Shape;291;p60"/>
          <p:cNvSpPr txBox="1"/>
          <p:nvPr/>
        </p:nvSpPr>
        <p:spPr>
          <a:xfrm>
            <a:off x="1301400" y="2234500"/>
            <a:ext cx="4202100" cy="13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9BDE"/>
                </a:solidFill>
                <a:latin typeface="Rubik"/>
                <a:ea typeface="Rubik"/>
                <a:cs typeface="Rubik"/>
                <a:sym typeface="Rubik"/>
              </a:rPr>
              <a:t>Supongamos un par de variables (x,y) cuyo </a:t>
            </a:r>
            <a:r>
              <a:rPr b="1" lang="es" sz="1800">
                <a:solidFill>
                  <a:srgbClr val="009BDE"/>
                </a:solidFill>
                <a:latin typeface="Rubik"/>
                <a:ea typeface="Rubik"/>
                <a:cs typeface="Rubik"/>
                <a:sym typeface="Rubik"/>
              </a:rPr>
              <a:t>coeficiente de correlación</a:t>
            </a:r>
            <a:r>
              <a:rPr lang="es" sz="1800">
                <a:solidFill>
                  <a:srgbClr val="009BDE"/>
                </a:solidFill>
                <a:latin typeface="Rubik"/>
                <a:ea typeface="Rubik"/>
                <a:cs typeface="Rubik"/>
                <a:sym typeface="Rubik"/>
              </a:rPr>
              <a:t> de Pearson es igual a cero. </a:t>
            </a:r>
            <a:endParaRPr sz="1800">
              <a:solidFill>
                <a:srgbClr val="009BDE"/>
              </a:solidFill>
              <a:latin typeface="Rubik"/>
              <a:ea typeface="Rubik"/>
              <a:cs typeface="Rubik"/>
              <a:sym typeface="Rubik"/>
            </a:endParaRPr>
          </a:p>
          <a:p>
            <a:pPr indent="0" lvl="0" marL="0" rtl="0" algn="l">
              <a:spcBef>
                <a:spcPts val="0"/>
              </a:spcBef>
              <a:spcAft>
                <a:spcPts val="0"/>
              </a:spcAft>
              <a:buNone/>
            </a:pPr>
            <a:r>
              <a:rPr lang="es" sz="1800">
                <a:solidFill>
                  <a:srgbClr val="009BDE"/>
                </a:solidFill>
                <a:latin typeface="Rubik"/>
                <a:ea typeface="Rubik"/>
                <a:cs typeface="Rubik"/>
                <a:sym typeface="Rubik"/>
              </a:rPr>
              <a:t>¿Cómo imaginan su distribución?</a:t>
            </a:r>
            <a:endParaRPr sz="1800">
              <a:solidFill>
                <a:srgbClr val="009BDE"/>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